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63"/>
  </p:notesMasterIdLst>
  <p:sldIdLst>
    <p:sldId id="256" r:id="rId2"/>
    <p:sldId id="258" r:id="rId3"/>
    <p:sldId id="291" r:id="rId4"/>
    <p:sldId id="341" r:id="rId5"/>
    <p:sldId id="260" r:id="rId6"/>
    <p:sldId id="331" r:id="rId7"/>
    <p:sldId id="333" r:id="rId8"/>
    <p:sldId id="334" r:id="rId9"/>
    <p:sldId id="342" r:id="rId10"/>
    <p:sldId id="343" r:id="rId11"/>
    <p:sldId id="335" r:id="rId12"/>
    <p:sldId id="336" r:id="rId13"/>
    <p:sldId id="412" r:id="rId14"/>
    <p:sldId id="413" r:id="rId15"/>
    <p:sldId id="337" r:id="rId16"/>
    <p:sldId id="338" r:id="rId17"/>
    <p:sldId id="339" r:id="rId18"/>
    <p:sldId id="414" r:id="rId19"/>
    <p:sldId id="340" r:id="rId20"/>
    <p:sldId id="378" r:id="rId21"/>
    <p:sldId id="364" r:id="rId22"/>
    <p:sldId id="365" r:id="rId23"/>
    <p:sldId id="366" r:id="rId24"/>
    <p:sldId id="367" r:id="rId25"/>
    <p:sldId id="407" r:id="rId26"/>
    <p:sldId id="368" r:id="rId27"/>
    <p:sldId id="363" r:id="rId28"/>
    <p:sldId id="369" r:id="rId29"/>
    <p:sldId id="371" r:id="rId30"/>
    <p:sldId id="370" r:id="rId31"/>
    <p:sldId id="373" r:id="rId32"/>
    <p:sldId id="372" r:id="rId33"/>
    <p:sldId id="381" r:id="rId34"/>
    <p:sldId id="380" r:id="rId35"/>
    <p:sldId id="379" r:id="rId36"/>
    <p:sldId id="374" r:id="rId37"/>
    <p:sldId id="375" r:id="rId38"/>
    <p:sldId id="376" r:id="rId39"/>
    <p:sldId id="350" r:id="rId40"/>
    <p:sldId id="351" r:id="rId41"/>
    <p:sldId id="352" r:id="rId42"/>
    <p:sldId id="353" r:id="rId43"/>
    <p:sldId id="354" r:id="rId44"/>
    <p:sldId id="404" r:id="rId45"/>
    <p:sldId id="405" r:id="rId46"/>
    <p:sldId id="362" r:id="rId47"/>
    <p:sldId id="384" r:id="rId48"/>
    <p:sldId id="383" r:id="rId49"/>
    <p:sldId id="399" r:id="rId50"/>
    <p:sldId id="403" r:id="rId51"/>
    <p:sldId id="409" r:id="rId52"/>
    <p:sldId id="410" r:id="rId53"/>
    <p:sldId id="401" r:id="rId54"/>
    <p:sldId id="411" r:id="rId55"/>
    <p:sldId id="287" r:id="rId56"/>
    <p:sldId id="288" r:id="rId57"/>
    <p:sldId id="289" r:id="rId58"/>
    <p:sldId id="408" r:id="rId59"/>
    <p:sldId id="395" r:id="rId60"/>
    <p:sldId id="406" r:id="rId61"/>
    <p:sldId id="300" r:id="rId6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74"/>
    <p:restoredTop sz="94824"/>
  </p:normalViewPr>
  <p:slideViewPr>
    <p:cSldViewPr snapToGrid="0" snapToObjects="1">
      <p:cViewPr varScale="1">
        <p:scale>
          <a:sx n="152" d="100"/>
          <a:sy n="152" d="100"/>
        </p:scale>
        <p:origin x="2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notesMaster" Target="notesMasters/notesMaster1.xml"/><Relationship Id="rId64" Type="http://schemas.openxmlformats.org/officeDocument/2006/relationships/presProps" Target="presProps.xml"/><Relationship Id="rId65" Type="http://schemas.openxmlformats.org/officeDocument/2006/relationships/viewProps" Target="viewProps.xml"/><Relationship Id="rId66" Type="http://schemas.openxmlformats.org/officeDocument/2006/relationships/theme" Target="theme/theme1.xml"/><Relationship Id="rId67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BDEF8B-6B5B-B046-A115-F91CA4EC332E}" type="datetimeFigureOut">
              <a:rPr lang="en-US" smtClean="0"/>
              <a:t>7/3/17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714029-522C-394B-A834-66849F9CB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273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14029-522C-394B-A834-66849F9CBF5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417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B6B11-C726-B246-B022-6325950F8BA0}" type="datetime1">
              <a:rPr lang="en-GB" smtClean="0"/>
              <a:t>03/07/2017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341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F180A-F7C5-8D44-8A68-0D524BE2D3C6}" type="datetime1">
              <a:rPr lang="en-GB" smtClean="0"/>
              <a:t>03/07/2017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032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3085E-CBA1-6740-9C3E-EF0F806D98C4}" type="datetime1">
              <a:rPr lang="en-GB" smtClean="0"/>
              <a:t>03/07/2017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383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C3267-D052-DA4C-8EFB-E149BB9A3377}" type="datetime1">
              <a:rPr lang="en-GB" smtClean="0"/>
              <a:t>03/07/2017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95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5E199-57EA-CE45-AE1A-0EF2BC4A34EF}" type="datetime1">
              <a:rPr lang="en-GB" smtClean="0"/>
              <a:t>03/07/2017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548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1F90C-C0E4-7647-B118-0D9024C1C856}" type="datetime1">
              <a:rPr lang="en-GB" smtClean="0"/>
              <a:t>03/07/2017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842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DDEF8-5286-584D-A500-84EA06EABD01}" type="datetime1">
              <a:rPr lang="en-GB" smtClean="0"/>
              <a:t>03/07/2017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729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5200-9920-2742-9BBB-2620E7754C61}" type="datetime1">
              <a:rPr lang="en-GB" smtClean="0"/>
              <a:t>03/07/2017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210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1923B-B23B-8A4C-B8F9-DF0B84DEFA0D}" type="datetime1">
              <a:rPr lang="en-GB" smtClean="0"/>
              <a:t>03/07/2017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690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692F-0E89-9844-AD49-F35F25E7F567}" type="datetime1">
              <a:rPr lang="en-GB" smtClean="0"/>
              <a:t>03/07/2017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371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68BAD-1C36-594C-AE28-AFDCCFAD3331}" type="datetime1">
              <a:rPr lang="en-GB" smtClean="0"/>
              <a:t>03/07/2017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379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3A03D9-BEF5-A941-9368-2C2EC79304D4}" type="datetime1">
              <a:rPr lang="en-GB" smtClean="0"/>
              <a:t>03/07/2017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1287B6-9756-724B-97CD-32DD85545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378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rstudio.com/wp-content/uploads/2015/03/rmarkdown-reference.pdf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okbook-r.com/" TargetMode="External"/><Relationship Id="rId4" Type="http://schemas.openxmlformats.org/officeDocument/2006/relationships/hyperlink" Target="https://www.r-bloggers.com/" TargetMode="External"/><Relationship Id="rId5" Type="http://schemas.openxmlformats.org/officeDocument/2006/relationships/hyperlink" Target="http://stackoverflow.com/tags/r/info" TargetMode="External"/><Relationship Id="rId6" Type="http://schemas.openxmlformats.org/officeDocument/2006/relationships/hyperlink" Target="https://stats.stackexchange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tatmethods.net/" TargetMode="Externa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tatmethods.net/management/functions.html" TargetMode="Externa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://adv-r.had.co.nz/Style.html" TargetMode="External"/><Relationship Id="rId4" Type="http://schemas.openxmlformats.org/officeDocument/2006/relationships/hyperlink" Target="http://adv-r.had.co.nz/Subsetting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adv-r.had.co.nz/Data-structures.htm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wp-content/uploads/2016/03/rmarkdown-cheatsheet-2.0.pdf" TargetMode="External"/><Relationship Id="rId4" Type="http://schemas.openxmlformats.org/officeDocument/2006/relationships/hyperlink" Target="https://www.rstudio.com/wp-content/uploads/2015/03/rmarkdown-reference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rstudio.com/wp-content/uploads/2016/01/rstudio-IDE-cheatsheet.pdf" TargetMode="Externa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oftware-carpentry.org/lessons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Katherine Tansey, PhD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797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#</a:t>
            </a:r>
          </a:p>
          <a:p>
            <a:pPr lvl="1"/>
            <a:r>
              <a:rPr lang="en-US" dirty="0" smtClean="0">
                <a:ea typeface="Courier New" charset="0"/>
                <a:cs typeface="Courier New" charset="0"/>
              </a:rPr>
              <a:t>R ignores everything after a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en-US" dirty="0" smtClean="0">
                <a:ea typeface="Courier New" charset="0"/>
                <a:cs typeface="Courier New" charset="0"/>
              </a:rPr>
              <a:t> </a:t>
            </a:r>
          </a:p>
          <a:p>
            <a:pPr lvl="1"/>
            <a:r>
              <a:rPr lang="en-US" dirty="0" smtClean="0">
                <a:ea typeface="Courier New" charset="0"/>
                <a:cs typeface="Courier New" charset="0"/>
              </a:rPr>
              <a:t>Use these to make comments in the code</a:t>
            </a:r>
          </a:p>
          <a:p>
            <a:pPr lvl="1"/>
            <a:endParaRPr lang="en-US" dirty="0">
              <a:ea typeface="Courier New" charset="0"/>
              <a:cs typeface="Courier New" charset="0"/>
            </a:endParaRPr>
          </a:p>
          <a:p>
            <a:pPr lvl="1"/>
            <a:endParaRPr lang="en-US" dirty="0">
              <a:ea typeface="Courier New" charset="0"/>
              <a:cs typeface="Courier New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500" y="3330786"/>
            <a:ext cx="34290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822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Assigning values to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variable stores a value or an object</a:t>
            </a:r>
          </a:p>
          <a:p>
            <a:r>
              <a:rPr lang="en-US" dirty="0"/>
              <a:t> </a:t>
            </a:r>
            <a:r>
              <a:rPr lang="en-US" dirty="0" smtClean="0"/>
              <a:t>Use variable’s </a:t>
            </a:r>
            <a:r>
              <a:rPr lang="en-US" dirty="0"/>
              <a:t>name to easily access the value or the object that is stored within this </a:t>
            </a:r>
            <a:r>
              <a:rPr lang="en-US" dirty="0" smtClean="0"/>
              <a:t>variable</a:t>
            </a:r>
          </a:p>
          <a:p>
            <a:r>
              <a:rPr lang="en-US" dirty="0" smtClean="0"/>
              <a:t>Variable </a:t>
            </a:r>
            <a:r>
              <a:rPr lang="en-US" dirty="0"/>
              <a:t>names </a:t>
            </a:r>
            <a:r>
              <a:rPr lang="en-US" b="1" u="sng" dirty="0" smtClean="0"/>
              <a:t>can not</a:t>
            </a:r>
            <a:r>
              <a:rPr lang="en-US" dirty="0" smtClean="0"/>
              <a:t> contain spaces </a:t>
            </a:r>
            <a:r>
              <a:rPr lang="en-US" dirty="0"/>
              <a:t>or special </a:t>
            </a:r>
            <a:r>
              <a:rPr lang="en-US" dirty="0" smtClean="0"/>
              <a:t>characters</a:t>
            </a:r>
          </a:p>
          <a:p>
            <a:endParaRPr lang="en-US" dirty="0" smtClean="0"/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dirty="0" smtClean="0">
                <a:ea typeface="Courier New" charset="0"/>
                <a:cs typeface="Courier New" charset="0"/>
              </a:rPr>
              <a:t>used to </a:t>
            </a:r>
            <a:r>
              <a:rPr lang="en-US" dirty="0"/>
              <a:t>a</a:t>
            </a:r>
            <a:r>
              <a:rPr lang="en-US" dirty="0" smtClean="0"/>
              <a:t>ssign values to variables</a:t>
            </a:r>
          </a:p>
          <a:p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x &lt;- 43</a:t>
            </a:r>
          </a:p>
          <a:p>
            <a:pPr marL="0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y &lt;- “hello”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22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PRACTICAL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Assign some stuff to variables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021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 naming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Types of variable naming conventions</a:t>
            </a:r>
          </a:p>
          <a:p>
            <a:pPr lvl="1"/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this_is_called_snake_case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whileThisIsCamelCase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sometimes.there.be.periods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Or_thereAre.thoseThat_Annoy.everyone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>
                <a:ea typeface="Courier New" charset="0"/>
                <a:cs typeface="Courier New" charset="0"/>
              </a:rPr>
              <a:t>Can not start with a number</a:t>
            </a:r>
          </a:p>
          <a:p>
            <a:r>
              <a:rPr lang="en-US" dirty="0" smtClean="0">
                <a:ea typeface="Courier New" charset="0"/>
                <a:cs typeface="Courier New" charset="0"/>
              </a:rPr>
              <a:t>Can only contain letters, numbers,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dirty="0" smtClean="0">
                <a:ea typeface="Courier New" charset="0"/>
                <a:cs typeface="Courier New" charset="0"/>
              </a:rPr>
              <a:t>,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_</a:t>
            </a:r>
          </a:p>
          <a:p>
            <a:endParaRPr lang="en-US" dirty="0">
              <a:ea typeface="Courier New" charset="0"/>
              <a:cs typeface="Courier New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6795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 naming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Best practice</a:t>
            </a:r>
            <a:r>
              <a:rPr lang="en-US" dirty="0" smtClean="0">
                <a:ea typeface="Courier New" charset="0"/>
                <a:cs typeface="Courier New" charset="0"/>
              </a:rPr>
              <a:t>:</a:t>
            </a:r>
          </a:p>
          <a:p>
            <a:endParaRPr lang="en-US" dirty="0">
              <a:ea typeface="Courier New" charset="0"/>
              <a:cs typeface="Courier New" charset="0"/>
            </a:endParaRPr>
          </a:p>
          <a:p>
            <a:r>
              <a:rPr lang="en-US" dirty="0" smtClean="0">
                <a:ea typeface="Courier New" charset="0"/>
                <a:cs typeface="Courier New" charset="0"/>
              </a:rPr>
              <a:t>Make the variable names meaningful</a:t>
            </a:r>
          </a:p>
          <a:p>
            <a:r>
              <a:rPr lang="en-US" dirty="0" smtClean="0">
                <a:ea typeface="Courier New" charset="0"/>
                <a:cs typeface="Courier New" charset="0"/>
              </a:rPr>
              <a:t>Do not make them too long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906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 can be used like values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15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38200" y="3396343"/>
            <a:ext cx="10515600" cy="2780620"/>
          </a:xfrm>
        </p:spPr>
        <p:txBody>
          <a:bodyPr/>
          <a:lstStyle/>
          <a:p>
            <a:r>
              <a:rPr lang="en-US" dirty="0" smtClean="0"/>
              <a:t>How many farmyard animals are there?</a:t>
            </a:r>
          </a:p>
          <a:p>
            <a:endParaRPr lang="en-US" dirty="0"/>
          </a:p>
          <a:p>
            <a:r>
              <a:rPr lang="en-US" dirty="0" smtClean="0"/>
              <a:t>How many house pets are there?</a:t>
            </a:r>
          </a:p>
          <a:p>
            <a:endParaRPr lang="en-US" dirty="0"/>
          </a:p>
          <a:p>
            <a:r>
              <a:rPr lang="en-US" dirty="0" smtClean="0"/>
              <a:t>Ratio of farmyard animals to house pets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1" t="24652" r="84532" b="58796"/>
          <a:stretch/>
        </p:blipFill>
        <p:spPr>
          <a:xfrm>
            <a:off x="4449310" y="1478185"/>
            <a:ext cx="1566672" cy="178424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9" t="44400" r="68492" b="53092"/>
          <a:stretch/>
        </p:blipFill>
        <p:spPr>
          <a:xfrm>
            <a:off x="2141973" y="3941064"/>
            <a:ext cx="5719562" cy="33832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1" t="51199" r="74015" b="46668"/>
          <a:stretch/>
        </p:blipFill>
        <p:spPr>
          <a:xfrm>
            <a:off x="2141973" y="4968081"/>
            <a:ext cx="5005587" cy="32294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6" t="45867" r="82697" b="50476"/>
          <a:stretch/>
        </p:blipFill>
        <p:spPr>
          <a:xfrm>
            <a:off x="2304288" y="5966199"/>
            <a:ext cx="2063161" cy="421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525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Displaying values of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 ways to do this:</a:t>
            </a:r>
          </a:p>
          <a:p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Type variable name into R console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Use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print() </a:t>
            </a:r>
            <a:r>
              <a:rPr lang="en-US" dirty="0" smtClean="0"/>
              <a:t>function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808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PRACTICAL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Print values to console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740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 completion!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RStudio</a:t>
            </a:r>
            <a:r>
              <a:rPr lang="en-US" dirty="0" smtClean="0"/>
              <a:t> will tab complete previously defined variable names</a:t>
            </a:r>
          </a:p>
          <a:p>
            <a:endParaRPr lang="en-US" dirty="0"/>
          </a:p>
          <a:p>
            <a:r>
              <a:rPr lang="en-US" dirty="0" smtClean="0"/>
              <a:t>Very handy!</a:t>
            </a:r>
          </a:p>
          <a:p>
            <a:pPr lvl="1"/>
            <a:r>
              <a:rPr lang="en-US" dirty="0" smtClean="0"/>
              <a:t>Particularly for longer variable names</a:t>
            </a:r>
          </a:p>
          <a:p>
            <a:pPr lvl="1"/>
            <a:r>
              <a:rPr lang="en-US" dirty="0" smtClean="0"/>
              <a:t>Or complicated names</a:t>
            </a:r>
          </a:p>
          <a:p>
            <a:pPr lvl="1"/>
            <a:r>
              <a:rPr lang="en-US" dirty="0" smtClean="0"/>
              <a:t>Because harder to get wrong if R is helping you complete the name</a:t>
            </a:r>
          </a:p>
          <a:p>
            <a:pPr lvl="2"/>
            <a:r>
              <a:rPr lang="en-US" b="1" i="1" u="sng" dirty="0" smtClean="0"/>
              <a:t>Remember with computers: You MUAT ALWAYS be </a:t>
            </a:r>
            <a:r>
              <a:rPr lang="en-US" b="1" i="1" u="sng" dirty="0"/>
              <a:t>completely precise in your instructions</a:t>
            </a:r>
            <a:endParaRPr lang="en-US" b="1" i="1" u="sng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235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84785"/>
            <a:ext cx="10515600" cy="4292178"/>
          </a:xfrm>
        </p:spPr>
        <p:txBody>
          <a:bodyPr>
            <a:normAutofit/>
          </a:bodyPr>
          <a:lstStyle/>
          <a:p>
            <a:r>
              <a:rPr lang="en-US" dirty="0" smtClean="0"/>
              <a:t>43 and “hello” are not treated the same by R</a:t>
            </a:r>
          </a:p>
          <a:p>
            <a:endParaRPr lang="en-US" dirty="0" smtClean="0"/>
          </a:p>
          <a:p>
            <a:endParaRPr lang="en-US" u="sng" dirty="0" smtClean="0"/>
          </a:p>
          <a:p>
            <a:endParaRPr lang="en-US" u="sng" dirty="0"/>
          </a:p>
          <a:p>
            <a:endParaRPr lang="en-US" u="sng" dirty="0" smtClean="0"/>
          </a:p>
          <a:p>
            <a:r>
              <a:rPr lang="en-US" dirty="0" smtClean="0"/>
              <a:t>Variables inherit their type from what they contain </a:t>
            </a:r>
          </a:p>
          <a:p>
            <a:endParaRPr lang="en-US" dirty="0"/>
          </a:p>
          <a:p>
            <a:r>
              <a:rPr lang="en-US" dirty="0" smtClean="0"/>
              <a:t>Use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class() </a:t>
            </a:r>
            <a:r>
              <a:rPr lang="en-US" dirty="0" smtClean="0"/>
              <a:t>to see a variables types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19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052527" y="365125"/>
            <a:ext cx="3558073" cy="1200329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3600" dirty="0" smtClean="0">
                <a:latin typeface="Courier New" charset="0"/>
                <a:ea typeface="Courier New" charset="0"/>
                <a:cs typeface="Courier New" charset="0"/>
              </a:rPr>
              <a:t>x &lt;- 43</a:t>
            </a:r>
          </a:p>
          <a:p>
            <a:r>
              <a:rPr lang="en-US" sz="3600" dirty="0" smtClean="0">
                <a:latin typeface="Courier New" charset="0"/>
                <a:ea typeface="Courier New" charset="0"/>
                <a:cs typeface="Courier New" charset="0"/>
              </a:rPr>
              <a:t>y &lt;- “hello”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2032000" y="2436497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8661"/>
                <a:gridCol w="556933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Data</a:t>
                      </a:r>
                      <a:r>
                        <a:rPr lang="en-US" baseline="0" dirty="0" smtClean="0"/>
                        <a:t>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Example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Numeric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1000.4, 85.6 (numbers with decimals)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Character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“hello”, “23.4”,</a:t>
                      </a:r>
                      <a:r>
                        <a:rPr lang="en-US" baseline="0" dirty="0" smtClean="0"/>
                        <a:t> “True”, “a”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Integer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3L,</a:t>
                      </a:r>
                      <a:r>
                        <a:rPr lang="en-US" baseline="0" dirty="0" smtClean="0"/>
                        <a:t> 42L, 0L (natural numbers)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Logical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TRUE,</a:t>
                      </a:r>
                      <a:r>
                        <a:rPr lang="en-US" baseline="0" dirty="0" smtClean="0"/>
                        <a:t> FALSE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3549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Get familiar and comfortable with </a:t>
            </a:r>
            <a:r>
              <a:rPr lang="en-US" sz="3200" dirty="0" err="1" smtClean="0"/>
              <a:t>RStudio</a:t>
            </a:r>
            <a:r>
              <a:rPr lang="en-US" sz="3200" dirty="0" smtClean="0"/>
              <a:t> and </a:t>
            </a:r>
            <a:r>
              <a:rPr lang="en-US" sz="3200" dirty="0" err="1" smtClean="0"/>
              <a:t>Rmarkdown</a:t>
            </a:r>
            <a:endParaRPr lang="en-US" sz="3200" dirty="0" smtClean="0"/>
          </a:p>
          <a:p>
            <a:r>
              <a:rPr lang="en-US" sz="3200" dirty="0" smtClean="0"/>
              <a:t>Understand the basic syntax of R</a:t>
            </a:r>
          </a:p>
          <a:p>
            <a:r>
              <a:rPr lang="en-US" sz="3200" dirty="0" smtClean="0"/>
              <a:t>Know the different data types and structures used by R</a:t>
            </a:r>
          </a:p>
          <a:p>
            <a:r>
              <a:rPr lang="en-US" sz="3200" dirty="0" smtClean="0"/>
              <a:t>Learn where to find help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Introduction to R - R - Masters 2017/2018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898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management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750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management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38200" y="1975523"/>
            <a:ext cx="10515600" cy="4201440"/>
          </a:xfrm>
        </p:spPr>
        <p:txBody>
          <a:bodyPr>
            <a:normAutofit/>
          </a:bodyPr>
          <a:lstStyle/>
          <a:p>
            <a:r>
              <a:rPr lang="en-US" dirty="0" smtClean="0"/>
              <a:t>A </a:t>
            </a:r>
            <a:r>
              <a:rPr lang="en-US" dirty="0"/>
              <a:t>good project management </a:t>
            </a:r>
            <a:r>
              <a:rPr lang="en-US" dirty="0" smtClean="0"/>
              <a:t>will </a:t>
            </a:r>
            <a:r>
              <a:rPr lang="en-US" dirty="0"/>
              <a:t>ultimately make your life easier:</a:t>
            </a:r>
          </a:p>
          <a:p>
            <a:pPr lvl="1"/>
            <a:r>
              <a:rPr lang="en-US" dirty="0" smtClean="0"/>
              <a:t>Help </a:t>
            </a:r>
            <a:r>
              <a:rPr lang="en-US" dirty="0"/>
              <a:t>ensure data </a:t>
            </a:r>
            <a:r>
              <a:rPr lang="en-US" dirty="0" smtClean="0"/>
              <a:t>integrity</a:t>
            </a:r>
            <a:endParaRPr lang="en-US" dirty="0"/>
          </a:p>
          <a:p>
            <a:pPr lvl="1"/>
            <a:r>
              <a:rPr lang="en-US" dirty="0" smtClean="0"/>
              <a:t>Makes </a:t>
            </a:r>
            <a:r>
              <a:rPr lang="en-US" dirty="0"/>
              <a:t>it simpler to share </a:t>
            </a:r>
            <a:r>
              <a:rPr lang="en-US" dirty="0" smtClean="0"/>
              <a:t>code </a:t>
            </a:r>
          </a:p>
          <a:p>
            <a:pPr lvl="1"/>
            <a:r>
              <a:rPr lang="en-US" dirty="0" smtClean="0"/>
              <a:t>Easily </a:t>
            </a:r>
            <a:r>
              <a:rPr lang="en-US" dirty="0"/>
              <a:t>upload </a:t>
            </a:r>
            <a:r>
              <a:rPr lang="en-US" dirty="0" smtClean="0"/>
              <a:t>code </a:t>
            </a:r>
            <a:r>
              <a:rPr lang="en-US" dirty="0"/>
              <a:t>with </a:t>
            </a:r>
            <a:r>
              <a:rPr lang="en-US" dirty="0" smtClean="0"/>
              <a:t>manuscript submission</a:t>
            </a:r>
            <a:endParaRPr lang="en-US" dirty="0"/>
          </a:p>
          <a:p>
            <a:pPr lvl="1"/>
            <a:r>
              <a:rPr lang="en-US" dirty="0" smtClean="0"/>
              <a:t>Easier </a:t>
            </a:r>
            <a:r>
              <a:rPr lang="en-US" dirty="0"/>
              <a:t>to pick the project back up after a </a:t>
            </a:r>
            <a:r>
              <a:rPr lang="en-US" dirty="0" smtClean="0"/>
              <a:t>break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21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665" y="4281729"/>
            <a:ext cx="4816669" cy="1895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998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08908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PRACTICAL </a:t>
            </a:r>
            <a:r>
              <a:rPr lang="en-US" dirty="0" smtClean="0">
                <a:solidFill>
                  <a:srgbClr val="FF0000"/>
                </a:solidFill>
              </a:rPr>
              <a:t/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/>
              <a:t>Use </a:t>
            </a:r>
            <a:r>
              <a:rPr lang="en-US" dirty="0" err="1" smtClean="0"/>
              <a:t>RStudio</a:t>
            </a:r>
            <a:r>
              <a:rPr lang="en-US" dirty="0" smtClean="0"/>
              <a:t> to Project Manage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38200" y="2519265"/>
            <a:ext cx="10515600" cy="3657698"/>
          </a:xfrm>
        </p:spPr>
        <p:txBody>
          <a:bodyPr/>
          <a:lstStyle/>
          <a:p>
            <a:r>
              <a:rPr lang="en-US" dirty="0" smtClean="0"/>
              <a:t>Create </a:t>
            </a:r>
            <a:r>
              <a:rPr lang="en-US" dirty="0"/>
              <a:t>a new project in </a:t>
            </a:r>
            <a:r>
              <a:rPr lang="en-US" dirty="0" err="1"/>
              <a:t>RStudio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Click the “File” menu button, then “New Project</a:t>
            </a:r>
            <a:r>
              <a:rPr lang="en-US" dirty="0" smtClean="0"/>
              <a:t>”</a:t>
            </a:r>
            <a:endParaRPr lang="en-US" dirty="0"/>
          </a:p>
          <a:p>
            <a:pPr lvl="1"/>
            <a:r>
              <a:rPr lang="en-US" dirty="0"/>
              <a:t>Click “New Directory</a:t>
            </a:r>
            <a:r>
              <a:rPr lang="en-US" dirty="0" smtClean="0"/>
              <a:t>”</a:t>
            </a:r>
            <a:endParaRPr lang="en-US" dirty="0"/>
          </a:p>
          <a:p>
            <a:pPr lvl="1"/>
            <a:r>
              <a:rPr lang="en-US" dirty="0"/>
              <a:t>Click “Empty Project</a:t>
            </a:r>
            <a:r>
              <a:rPr lang="en-US" dirty="0" smtClean="0"/>
              <a:t>”</a:t>
            </a:r>
            <a:endParaRPr lang="en-US" dirty="0"/>
          </a:p>
          <a:p>
            <a:pPr lvl="1"/>
            <a:r>
              <a:rPr lang="en-US" dirty="0"/>
              <a:t>Type in the name of the directory to store </a:t>
            </a:r>
            <a:r>
              <a:rPr lang="en-US" dirty="0" smtClean="0"/>
              <a:t>the </a:t>
            </a:r>
            <a:r>
              <a:rPr lang="en-US" dirty="0" err="1" smtClean="0"/>
              <a:t>projectMake</a:t>
            </a:r>
            <a:r>
              <a:rPr lang="en-US" dirty="0" smtClean="0"/>
              <a:t> </a:t>
            </a:r>
            <a:r>
              <a:rPr lang="en-US" dirty="0"/>
              <a:t>sure that the checkbox for </a:t>
            </a:r>
            <a:r>
              <a:rPr lang="en-US" i="1" dirty="0"/>
              <a:t>“Create a </a:t>
            </a:r>
            <a:r>
              <a:rPr lang="en-US" i="1" dirty="0" err="1"/>
              <a:t>git</a:t>
            </a:r>
            <a:r>
              <a:rPr lang="en-US" i="1" dirty="0"/>
              <a:t> repository” </a:t>
            </a:r>
            <a:r>
              <a:rPr lang="en-US" dirty="0"/>
              <a:t>is </a:t>
            </a:r>
            <a:r>
              <a:rPr lang="en-US" dirty="0" smtClean="0"/>
              <a:t>selected</a:t>
            </a:r>
            <a:endParaRPr lang="en-US" dirty="0"/>
          </a:p>
          <a:p>
            <a:pPr lvl="1"/>
            <a:r>
              <a:rPr lang="en-US" dirty="0"/>
              <a:t>Click the “Create Project” </a:t>
            </a:r>
            <a:r>
              <a:rPr lang="en-US" dirty="0" smtClean="0"/>
              <a:t>button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517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 Practice for project management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38200" y="1623526"/>
            <a:ext cx="10515600" cy="473282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Treat data as </a:t>
            </a:r>
            <a:r>
              <a:rPr lang="en-US" i="1" dirty="0" smtClean="0"/>
              <a:t>read-only</a:t>
            </a:r>
            <a:endParaRPr lang="en-US" dirty="0" smtClean="0"/>
          </a:p>
          <a:p>
            <a:pPr lvl="1"/>
            <a:r>
              <a:rPr lang="en-US" b="1" u="sng" dirty="0" smtClean="0"/>
              <a:t>Original </a:t>
            </a:r>
            <a:r>
              <a:rPr lang="en-US" b="1" u="sng" dirty="0"/>
              <a:t>data is always left in an untouched state</a:t>
            </a:r>
            <a:endParaRPr lang="en-US" b="1" u="sng" dirty="0" smtClean="0"/>
          </a:p>
          <a:p>
            <a:endParaRPr lang="en-US" dirty="0" smtClean="0"/>
          </a:p>
          <a:p>
            <a:r>
              <a:rPr lang="en-US" dirty="0" smtClean="0"/>
              <a:t>Treat </a:t>
            </a:r>
            <a:r>
              <a:rPr lang="en-US" dirty="0"/>
              <a:t>generated output as </a:t>
            </a:r>
            <a:r>
              <a:rPr lang="en-US" i="1" dirty="0"/>
              <a:t>disposable</a:t>
            </a:r>
          </a:p>
          <a:p>
            <a:pPr lvl="1"/>
            <a:r>
              <a:rPr lang="en-US" b="1" u="sng" dirty="0" smtClean="0"/>
              <a:t>All outputs should be </a:t>
            </a:r>
            <a:r>
              <a:rPr lang="en-US" b="1" u="sng" dirty="0"/>
              <a:t>able to be regenerated from </a:t>
            </a:r>
            <a:r>
              <a:rPr lang="en-US" b="1" u="sng" dirty="0" smtClean="0"/>
              <a:t>scripts</a:t>
            </a:r>
            <a:endParaRPr lang="en-US" b="1" u="sng" dirty="0"/>
          </a:p>
          <a:p>
            <a:endParaRPr lang="en-US" dirty="0" smtClean="0"/>
          </a:p>
          <a:p>
            <a:r>
              <a:rPr lang="en-US" dirty="0" smtClean="0"/>
              <a:t>Separate </a:t>
            </a:r>
            <a:r>
              <a:rPr lang="en-US" dirty="0"/>
              <a:t>function definition and application</a:t>
            </a:r>
          </a:p>
          <a:p>
            <a:pPr lvl="1"/>
            <a:r>
              <a:rPr lang="en-US" dirty="0" smtClean="0"/>
              <a:t>Reusable </a:t>
            </a:r>
            <a:r>
              <a:rPr lang="en-US" dirty="0"/>
              <a:t>chunks </a:t>
            </a:r>
            <a:r>
              <a:rPr lang="en-US" dirty="0" smtClean="0"/>
              <a:t>get </a:t>
            </a:r>
            <a:r>
              <a:rPr lang="en-US" dirty="0"/>
              <a:t>pulled into their own </a:t>
            </a:r>
            <a:r>
              <a:rPr lang="en-US" dirty="0" smtClean="0"/>
              <a:t>functions</a:t>
            </a:r>
          </a:p>
          <a:p>
            <a:pPr lvl="1"/>
            <a:r>
              <a:rPr lang="en-US" dirty="0" smtClean="0"/>
              <a:t>Separate </a:t>
            </a:r>
            <a:r>
              <a:rPr lang="en-US" dirty="0"/>
              <a:t>these into separate </a:t>
            </a:r>
            <a:r>
              <a:rPr lang="en-US" dirty="0" smtClean="0"/>
              <a:t>folders</a:t>
            </a:r>
          </a:p>
          <a:p>
            <a:pPr lvl="2"/>
            <a:r>
              <a:rPr lang="en-US" dirty="0" smtClean="0"/>
              <a:t>Useful </a:t>
            </a:r>
            <a:r>
              <a:rPr lang="en-US" dirty="0"/>
              <a:t>functions </a:t>
            </a:r>
            <a:r>
              <a:rPr lang="en-US" dirty="0" smtClean="0"/>
              <a:t>reused </a:t>
            </a:r>
            <a:r>
              <a:rPr lang="en-US" dirty="0"/>
              <a:t>across analyses and </a:t>
            </a:r>
            <a:r>
              <a:rPr lang="en-US" dirty="0" smtClean="0"/>
              <a:t>projects</a:t>
            </a:r>
          </a:p>
          <a:p>
            <a:pPr lvl="2"/>
            <a:r>
              <a:rPr lang="en-US" dirty="0" smtClean="0"/>
              <a:t>Analysis scripts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456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Put each project in its own </a:t>
            </a:r>
            <a:r>
              <a:rPr lang="en-US" sz="2000" dirty="0" smtClean="0"/>
              <a:t>directory</a:t>
            </a:r>
          </a:p>
          <a:p>
            <a:pPr lvl="1"/>
            <a:r>
              <a:rPr lang="en-US" sz="1800" i="1" dirty="0" smtClean="0"/>
              <a:t>Named </a:t>
            </a:r>
            <a:r>
              <a:rPr lang="en-US" sz="1800" i="1" dirty="0"/>
              <a:t>after the </a:t>
            </a:r>
            <a:r>
              <a:rPr lang="en-US" sz="1800" i="1" dirty="0" smtClean="0"/>
              <a:t>project!</a:t>
            </a:r>
            <a:endParaRPr lang="en-US" sz="1800" i="1" dirty="0"/>
          </a:p>
          <a:p>
            <a:r>
              <a:rPr lang="en-US" sz="2000" dirty="0" smtClean="0"/>
              <a:t>Text documents </a:t>
            </a:r>
            <a:r>
              <a:rPr lang="en-US" sz="2000" dirty="0"/>
              <a:t>associated with the project in the 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doc</a:t>
            </a:r>
            <a:r>
              <a:rPr lang="en-US" sz="2000" dirty="0"/>
              <a:t> </a:t>
            </a:r>
            <a:r>
              <a:rPr lang="en-US" sz="2000" dirty="0" smtClean="0"/>
              <a:t>directory</a:t>
            </a:r>
          </a:p>
          <a:p>
            <a:r>
              <a:rPr lang="en-US" sz="2000" dirty="0" smtClean="0"/>
              <a:t>Raw data </a:t>
            </a:r>
            <a:r>
              <a:rPr lang="en-US" sz="2000" dirty="0"/>
              <a:t>and metadata in the 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input</a:t>
            </a:r>
            <a:r>
              <a:rPr lang="en-US" sz="2000" dirty="0"/>
              <a:t> </a:t>
            </a:r>
            <a:r>
              <a:rPr lang="en-US" sz="2000" dirty="0" smtClean="0"/>
              <a:t>directory</a:t>
            </a:r>
          </a:p>
          <a:p>
            <a:r>
              <a:rPr lang="en-US" sz="2000" dirty="0" smtClean="0"/>
              <a:t>Files </a:t>
            </a:r>
            <a:r>
              <a:rPr lang="en-US" sz="2000" dirty="0"/>
              <a:t>generated during cleanup and analysis in a 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output</a:t>
            </a:r>
            <a:r>
              <a:rPr lang="en-US" sz="2000" dirty="0"/>
              <a:t> </a:t>
            </a:r>
            <a:r>
              <a:rPr lang="en-US" sz="2000" dirty="0" smtClean="0"/>
              <a:t>directory</a:t>
            </a:r>
            <a:endParaRPr lang="en-US" sz="2000" dirty="0"/>
          </a:p>
          <a:p>
            <a:r>
              <a:rPr lang="en-US" sz="2000" dirty="0" smtClean="0"/>
              <a:t>Source for </a:t>
            </a:r>
            <a:r>
              <a:rPr lang="en-US" sz="2000" dirty="0"/>
              <a:t>the project’s scripts and programs in the 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src</a:t>
            </a:r>
            <a:r>
              <a:rPr lang="en-US" sz="2000" dirty="0"/>
              <a:t> </a:t>
            </a:r>
            <a:r>
              <a:rPr lang="en-US" sz="2000" dirty="0" smtClean="0"/>
              <a:t>directory</a:t>
            </a:r>
          </a:p>
          <a:p>
            <a:r>
              <a:rPr lang="en-US" sz="2000" dirty="0" smtClean="0"/>
              <a:t>Programs </a:t>
            </a:r>
            <a:r>
              <a:rPr lang="en-US" sz="2000" dirty="0"/>
              <a:t>brought in from elsewhere or compiled locally in the 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bin</a:t>
            </a:r>
            <a:r>
              <a:rPr lang="en-US" sz="2000" dirty="0"/>
              <a:t> directory.</a:t>
            </a:r>
          </a:p>
          <a:p>
            <a:r>
              <a:rPr lang="en-US" sz="2000" b="1" u="sng" dirty="0"/>
              <a:t>Name all files to reflect their content or </a:t>
            </a:r>
            <a:r>
              <a:rPr lang="en-US" sz="2000" b="1" u="sng" dirty="0" smtClean="0"/>
              <a:t>function</a:t>
            </a:r>
            <a:endParaRPr lang="en-US" sz="2000" b="1" u="sng" dirty="0"/>
          </a:p>
          <a:p>
            <a:endParaRPr lang="en-US" dirty="0"/>
          </a:p>
          <a:p>
            <a:r>
              <a:rPr lang="en-US" dirty="0" smtClean="0"/>
              <a:t>This is flexible – but best to </a:t>
            </a:r>
            <a:r>
              <a:rPr lang="en-US" b="1" u="sng" dirty="0" smtClean="0"/>
              <a:t>GET ORGANIZED</a:t>
            </a:r>
            <a:endParaRPr lang="en-US" b="1" u="sn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24</a:t>
            </a:fld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5154667" y="523398"/>
            <a:ext cx="6199133" cy="1009016"/>
            <a:chOff x="2024335" y="1541174"/>
            <a:chExt cx="6199133" cy="1009016"/>
          </a:xfrm>
        </p:grpSpPr>
        <p:sp>
          <p:nvSpPr>
            <p:cNvPr id="40" name="TextBox 39"/>
            <p:cNvSpPr txBox="1"/>
            <p:nvPr/>
          </p:nvSpPr>
          <p:spPr>
            <a:xfrm>
              <a:off x="4494562" y="1541174"/>
              <a:ext cx="12586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smtClean="0">
                  <a:latin typeface="Courier New"/>
                  <a:cs typeface="Courier New"/>
                </a:rPr>
                <a:t>my_project</a:t>
              </a:r>
              <a:endParaRPr lang="en-US" sz="1400" dirty="0">
                <a:latin typeface="Courier New"/>
                <a:cs typeface="Courier New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024335" y="2242413"/>
              <a:ext cx="61991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  <a:latin typeface="Courier New"/>
                  <a:cs typeface="Courier New"/>
                </a:rPr>
                <a:t>bin/   </a:t>
              </a:r>
              <a:r>
                <a:rPr lang="en-US" sz="1400" dirty="0" smtClean="0">
                  <a:latin typeface="Courier New"/>
                  <a:cs typeface="Courier New"/>
                </a:rPr>
                <a:t>input/   output</a:t>
              </a:r>
              <a:r>
                <a:rPr lang="en-US" sz="1400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/  doc/    qc/  resources/  </a:t>
              </a:r>
              <a:r>
                <a:rPr lang="en-US" sz="1400" dirty="0" err="1" smtClean="0">
                  <a:solidFill>
                    <a:srgbClr val="000000"/>
                  </a:solidFill>
                  <a:latin typeface="Courier New"/>
                  <a:cs typeface="Courier New"/>
                </a:rPr>
                <a:t>src</a:t>
              </a:r>
              <a:r>
                <a:rPr lang="en-US" sz="1400" dirty="0" smtClean="0">
                  <a:solidFill>
                    <a:srgbClr val="000000"/>
                  </a:solidFill>
                  <a:latin typeface="Courier New"/>
                  <a:cs typeface="Courier New"/>
                </a:rPr>
                <a:t>/  </a:t>
              </a:r>
              <a:endParaRPr lang="en-US" sz="1400" dirty="0">
                <a:solidFill>
                  <a:srgbClr val="FF0000"/>
                </a:solidFill>
                <a:latin typeface="Courier New"/>
                <a:cs typeface="Courier New"/>
              </a:endParaRPr>
            </a:p>
          </p:txBody>
        </p:sp>
        <p:cxnSp>
          <p:nvCxnSpPr>
            <p:cNvPr id="42" name="Straight Connector 41"/>
            <p:cNvCxnSpPr/>
            <p:nvPr/>
          </p:nvCxnSpPr>
          <p:spPr>
            <a:xfrm>
              <a:off x="2217443" y="2025260"/>
              <a:ext cx="5334001" cy="0"/>
            </a:xfrm>
            <a:prstGeom prst="line">
              <a:avLst/>
            </a:prstGeom>
            <a:ln w="317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2234376" y="2025260"/>
              <a:ext cx="0" cy="183288"/>
            </a:xfrm>
            <a:prstGeom prst="line">
              <a:avLst/>
            </a:prstGeom>
            <a:ln w="317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3199578" y="2025260"/>
              <a:ext cx="0" cy="183288"/>
            </a:xfrm>
            <a:prstGeom prst="line">
              <a:avLst/>
            </a:prstGeom>
            <a:ln w="317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4122442" y="2025260"/>
              <a:ext cx="0" cy="183288"/>
            </a:xfrm>
            <a:prstGeom prst="line">
              <a:avLst/>
            </a:prstGeom>
            <a:ln w="317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>
              <a:off x="4969110" y="2025260"/>
              <a:ext cx="0" cy="183288"/>
            </a:xfrm>
            <a:prstGeom prst="line">
              <a:avLst/>
            </a:prstGeom>
            <a:ln w="317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5810465" y="2059126"/>
              <a:ext cx="0" cy="183288"/>
            </a:xfrm>
            <a:prstGeom prst="line">
              <a:avLst/>
            </a:prstGeom>
            <a:ln w="317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5123901" y="1857416"/>
              <a:ext cx="0" cy="183288"/>
            </a:xfrm>
            <a:prstGeom prst="line">
              <a:avLst/>
            </a:prstGeom>
            <a:ln w="317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6637043" y="2059126"/>
              <a:ext cx="0" cy="183288"/>
            </a:xfrm>
            <a:prstGeom prst="line">
              <a:avLst/>
            </a:prstGeom>
            <a:ln w="317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7551443" y="2059126"/>
              <a:ext cx="0" cy="183288"/>
            </a:xfrm>
            <a:prstGeom prst="line">
              <a:avLst/>
            </a:prstGeom>
            <a:ln w="317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1975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REMEMBER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920067"/>
            <a:ext cx="10515600" cy="225689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Give files consistent names </a:t>
            </a:r>
            <a:r>
              <a:rPr lang="en-US" dirty="0" smtClean="0"/>
              <a:t>that make logical sense, reflect what the data is and that </a:t>
            </a:r>
            <a:r>
              <a:rPr lang="en-US" dirty="0"/>
              <a:t>are easy to match with wildcard patterns to make it easy to select them for looping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THIS IS THE SAME AS WHEN WE TALK ABOUT UNIX!!!!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25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38200" y="1690688"/>
            <a:ext cx="10515600" cy="1754326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3600" dirty="0"/>
              <a:t>Do not use spaces, quotes, special </a:t>
            </a:r>
            <a:r>
              <a:rPr lang="en-US" sz="3600" dirty="0" smtClean="0"/>
              <a:t>characters, or </a:t>
            </a:r>
            <a:r>
              <a:rPr lang="en-US" sz="3600" dirty="0"/>
              <a:t>wildcard characters such as ‘*’ or ‘?’ in filenames, as it complicates variable expansion.</a:t>
            </a:r>
          </a:p>
        </p:txBody>
      </p:sp>
    </p:spTree>
    <p:extLst>
      <p:ext uri="{BB962C8B-B14F-4D97-AF65-F5344CB8AC3E}">
        <p14:creationId xmlns:p14="http://schemas.microsoft.com/office/powerpoint/2010/main" val="7411384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3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> integration</a:t>
            </a:r>
            <a:endParaRPr lang="en-US" dirty="0"/>
          </a:p>
        </p:txBody>
      </p:sp>
      <p:sp>
        <p:nvSpPr>
          <p:cNvPr id="39" name="Content Placeholder 3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RStudio</a:t>
            </a:r>
            <a:r>
              <a:rPr lang="en-US" dirty="0" smtClean="0"/>
              <a:t> connects to </a:t>
            </a:r>
            <a:r>
              <a:rPr lang="en-US" dirty="0" err="1" smtClean="0"/>
              <a:t>git</a:t>
            </a:r>
            <a:endParaRPr lang="en-US" dirty="0" smtClean="0"/>
          </a:p>
          <a:p>
            <a:pPr lvl="1"/>
            <a:r>
              <a:rPr lang="en-US" dirty="0" smtClean="0"/>
              <a:t>Very </a:t>
            </a:r>
            <a:r>
              <a:rPr lang="en-US" dirty="0"/>
              <a:t>limited in what it can </a:t>
            </a:r>
            <a:r>
              <a:rPr lang="en-US" dirty="0" smtClean="0"/>
              <a:t>do</a:t>
            </a:r>
          </a:p>
          <a:p>
            <a:pPr lvl="1"/>
            <a:r>
              <a:rPr lang="en-US" dirty="0" smtClean="0"/>
              <a:t>Might have to also access </a:t>
            </a:r>
            <a:r>
              <a:rPr lang="en-US" dirty="0" err="1" smtClean="0"/>
              <a:t>git</a:t>
            </a:r>
            <a:r>
              <a:rPr lang="en-US" dirty="0" smtClean="0"/>
              <a:t> via Unix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401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Using Markdown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72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Supplement R code with narration</a:t>
            </a:r>
          </a:p>
          <a:p>
            <a:pPr lvl="1"/>
            <a:r>
              <a:rPr lang="en-US" dirty="0" smtClean="0"/>
              <a:t>Comments!!!</a:t>
            </a:r>
          </a:p>
          <a:p>
            <a:r>
              <a:rPr lang="en-US" dirty="0" smtClean="0"/>
              <a:t>Fully </a:t>
            </a:r>
            <a:r>
              <a:rPr lang="en-US" dirty="0"/>
              <a:t>reproducible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Integrate in UNIX (Bash), Python, SQL, and more</a:t>
            </a:r>
          </a:p>
          <a:p>
            <a:r>
              <a:rPr lang="en-US" dirty="0" smtClean="0"/>
              <a:t>Output in various formats (HTML, PDF, Word, </a:t>
            </a:r>
            <a:r>
              <a:rPr lang="en-US" dirty="0" err="1" smtClean="0"/>
              <a:t>SlideShows</a:t>
            </a:r>
            <a:r>
              <a:rPr lang="en-US" dirty="0" smtClean="0"/>
              <a:t>)</a:t>
            </a:r>
          </a:p>
          <a:p>
            <a:r>
              <a:rPr lang="en-US" dirty="0" smtClean="0"/>
              <a:t>Links easily with Shiny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28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3600" y="843805"/>
            <a:ext cx="2997200" cy="29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336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Markdown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Plain text </a:t>
            </a:r>
          </a:p>
          <a:p>
            <a:pPr lvl="1"/>
            <a:r>
              <a:rPr lang="en-US" dirty="0" smtClean="0"/>
              <a:t>Simple formatting</a:t>
            </a:r>
          </a:p>
          <a:p>
            <a:endParaRPr lang="en-US" dirty="0" smtClean="0"/>
          </a:p>
          <a:p>
            <a:r>
              <a:rPr lang="en-US" dirty="0" smtClean="0"/>
              <a:t>Use instructions to build HTML, PDF or Word documents</a:t>
            </a:r>
          </a:p>
          <a:p>
            <a:endParaRPr lang="en-US" dirty="0" smtClean="0"/>
          </a:p>
          <a:p>
            <a:r>
              <a:rPr lang="en-US" dirty="0" smtClean="0"/>
              <a:t>Need to learn simple formatting</a:t>
            </a:r>
            <a:endParaRPr lang="en-US" dirty="0"/>
          </a:p>
          <a:p>
            <a:endParaRPr lang="en-US" dirty="0"/>
          </a:p>
          <a:p>
            <a:r>
              <a:rPr lang="en-US" dirty="0"/>
              <a:t>Reference guide: </a:t>
            </a: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www.rstudio.com/wp-content/uploads/2015/03/rmarkdown-reference.pdf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491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Open Source</a:t>
            </a:r>
          </a:p>
          <a:p>
            <a:pPr lvl="1"/>
            <a:r>
              <a:rPr lang="en-US" dirty="0" smtClean="0"/>
              <a:t>More than 5,000 publicly released R packages </a:t>
            </a:r>
          </a:p>
          <a:p>
            <a:pPr lvl="1"/>
            <a:r>
              <a:rPr lang="en-US" dirty="0" smtClean="0"/>
              <a:t>You too can write and release an R package</a:t>
            </a:r>
          </a:p>
          <a:p>
            <a:r>
              <a:rPr lang="en-US" dirty="0" smtClean="0"/>
              <a:t>Huge online community</a:t>
            </a:r>
          </a:p>
          <a:p>
            <a:pPr lvl="1"/>
            <a:r>
              <a:rPr lang="en-US" dirty="0" smtClean="0"/>
              <a:t>Means you can get help easily!</a:t>
            </a:r>
          </a:p>
          <a:p>
            <a:r>
              <a:rPr lang="en-US" b="1" dirty="0" smtClean="0"/>
              <a:t>GREAT for statistical analysis</a:t>
            </a:r>
          </a:p>
          <a:p>
            <a:r>
              <a:rPr lang="en-US" b="1" dirty="0" smtClean="0"/>
              <a:t>EXCELLENT for making plots</a:t>
            </a:r>
          </a:p>
          <a:p>
            <a:r>
              <a:rPr lang="en-US" dirty="0" smtClean="0"/>
              <a:t>Integrates well with other computer languages (C++, Java, C)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720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Let’s look at a Markdown file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30</a:t>
            </a:fld>
            <a:endParaRPr lang="en-US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690" y="1548510"/>
            <a:ext cx="10515600" cy="4047151"/>
          </a:xfrm>
        </p:spPr>
      </p:pic>
      <p:sp>
        <p:nvSpPr>
          <p:cNvPr id="9" name="Left Brace 8"/>
          <p:cNvSpPr/>
          <p:nvPr/>
        </p:nvSpPr>
        <p:spPr>
          <a:xfrm>
            <a:off x="1240970" y="1530220"/>
            <a:ext cx="345233" cy="110101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1710" y="1711394"/>
            <a:ext cx="12129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YAML header with some metadata</a:t>
            </a:r>
            <a:endParaRPr lang="en-US" sz="1400" dirty="0"/>
          </a:p>
        </p:txBody>
      </p:sp>
      <p:sp>
        <p:nvSpPr>
          <p:cNvPr id="11" name="Left Brace 10"/>
          <p:cNvSpPr/>
          <p:nvPr/>
        </p:nvSpPr>
        <p:spPr>
          <a:xfrm>
            <a:off x="1239415" y="3483428"/>
            <a:ext cx="345233" cy="130317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39484" y="3873406"/>
            <a:ext cx="12052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Narrative </a:t>
            </a:r>
          </a:p>
          <a:p>
            <a:pPr algn="ctr"/>
            <a:r>
              <a:rPr lang="en-US" sz="1400" dirty="0" smtClean="0"/>
              <a:t>Text</a:t>
            </a:r>
            <a:endParaRPr lang="en-US" sz="1400" dirty="0"/>
          </a:p>
        </p:txBody>
      </p:sp>
      <p:sp>
        <p:nvSpPr>
          <p:cNvPr id="13" name="Left Brace 12"/>
          <p:cNvSpPr/>
          <p:nvPr/>
        </p:nvSpPr>
        <p:spPr>
          <a:xfrm>
            <a:off x="1239415" y="2801354"/>
            <a:ext cx="345233" cy="50089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39484" y="2790193"/>
            <a:ext cx="12052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R code </a:t>
            </a:r>
          </a:p>
          <a:p>
            <a:pPr algn="ctr"/>
            <a:r>
              <a:rPr lang="en-US" sz="1400" dirty="0" smtClean="0"/>
              <a:t>chunks</a:t>
            </a:r>
            <a:endParaRPr lang="en-US" sz="1400" dirty="0"/>
          </a:p>
        </p:txBody>
      </p:sp>
      <p:sp>
        <p:nvSpPr>
          <p:cNvPr id="15" name="Left Brace 14"/>
          <p:cNvSpPr/>
          <p:nvPr/>
        </p:nvSpPr>
        <p:spPr>
          <a:xfrm>
            <a:off x="1239415" y="4907000"/>
            <a:ext cx="345233" cy="50089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20824" y="4895839"/>
            <a:ext cx="12238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R code </a:t>
            </a:r>
          </a:p>
          <a:p>
            <a:pPr algn="ctr"/>
            <a:r>
              <a:rPr lang="en-US" sz="1400" dirty="0" smtClean="0"/>
              <a:t>chunks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83051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PRACTICAL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Examine Markdown HTML file and </a:t>
            </a:r>
            <a:r>
              <a:rPr lang="en-US" dirty="0" err="1" smtClean="0"/>
              <a:t>Rmd</a:t>
            </a:r>
            <a:r>
              <a:rPr lang="en-US" dirty="0" smtClean="0"/>
              <a:t> to compare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629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Basics to Markdown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# First level header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## </a:t>
            </a:r>
            <a:r>
              <a:rPr lang="en-US" dirty="0"/>
              <a:t>Second level header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### </a:t>
            </a:r>
            <a:r>
              <a:rPr lang="en-US" dirty="0"/>
              <a:t>Third level </a:t>
            </a:r>
            <a:r>
              <a:rPr lang="en-US" dirty="0" smtClean="0"/>
              <a:t>header</a:t>
            </a:r>
          </a:p>
          <a:p>
            <a:pPr marL="0" indent="0">
              <a:buNone/>
            </a:pPr>
            <a:r>
              <a:rPr lang="en-US" dirty="0"/>
              <a:t>*italics*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**</a:t>
            </a:r>
            <a:r>
              <a:rPr lang="en-US" dirty="0"/>
              <a:t>bold**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`</a:t>
            </a:r>
            <a:r>
              <a:rPr lang="en-US" dirty="0"/>
              <a:t>code`</a:t>
            </a:r>
          </a:p>
          <a:p>
            <a:pPr marL="0" indent="0">
              <a:buNone/>
            </a:pPr>
            <a:r>
              <a:rPr lang="en-US" dirty="0"/>
              <a:t>[</a:t>
            </a:r>
            <a:r>
              <a:rPr lang="en-US" dirty="0" err="1"/>
              <a:t>RStudio</a:t>
            </a:r>
            <a:r>
              <a:rPr lang="en-US" dirty="0"/>
              <a:t>](</a:t>
            </a:r>
            <a:r>
              <a:rPr lang="en-US" dirty="0" err="1"/>
              <a:t>www.rstudio.com</a:t>
            </a:r>
            <a:r>
              <a:rPr lang="en-US" dirty="0"/>
              <a:t>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861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 code chunks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Code chunk options:</a:t>
            </a:r>
          </a:p>
          <a:p>
            <a:pPr lvl="1"/>
            <a:r>
              <a:rPr lang="en-US" dirty="0" smtClean="0"/>
              <a:t>warning == FALSE </a:t>
            </a:r>
            <a:r>
              <a:rPr lang="en-US" dirty="0" smtClean="0">
                <a:sym typeface="Wingdings"/>
              </a:rPr>
              <a:t> don’t output warnings</a:t>
            </a:r>
            <a:endParaRPr lang="en-US" dirty="0" smtClean="0"/>
          </a:p>
          <a:p>
            <a:pPr lvl="1"/>
            <a:r>
              <a:rPr lang="en-US" dirty="0"/>
              <a:t>m</a:t>
            </a:r>
            <a:r>
              <a:rPr lang="en-US" dirty="0" smtClean="0"/>
              <a:t>essage </a:t>
            </a:r>
            <a:r>
              <a:rPr lang="en-US" dirty="0"/>
              <a:t>== FALSE </a:t>
            </a:r>
            <a:r>
              <a:rPr lang="en-US" dirty="0" smtClean="0">
                <a:sym typeface="Wingdings"/>
              </a:rPr>
              <a:t> don’t output messages</a:t>
            </a:r>
            <a:endParaRPr lang="en-US" dirty="0" smtClean="0"/>
          </a:p>
          <a:p>
            <a:pPr lvl="1"/>
            <a:r>
              <a:rPr lang="en-US" dirty="0" smtClean="0"/>
              <a:t>error </a:t>
            </a:r>
            <a:r>
              <a:rPr lang="en-US" dirty="0"/>
              <a:t>== FALSE </a:t>
            </a:r>
            <a:r>
              <a:rPr lang="en-US" dirty="0" smtClean="0">
                <a:sym typeface="Wingdings"/>
              </a:rPr>
              <a:t> don</a:t>
            </a:r>
            <a:r>
              <a:rPr lang="uk-UA" dirty="0" smtClean="0">
                <a:sym typeface="Wingdings"/>
              </a:rPr>
              <a:t>’</a:t>
            </a:r>
            <a:r>
              <a:rPr lang="en-US" dirty="0" smtClean="0">
                <a:sym typeface="Wingdings"/>
              </a:rPr>
              <a:t>t output error reporting</a:t>
            </a:r>
          </a:p>
          <a:p>
            <a:pPr lvl="1"/>
            <a:r>
              <a:rPr lang="en-US" dirty="0" smtClean="0">
                <a:sym typeface="Wingdings"/>
              </a:rPr>
              <a:t>echo </a:t>
            </a:r>
            <a:r>
              <a:rPr lang="en-US" dirty="0"/>
              <a:t>== FALSE </a:t>
            </a:r>
            <a:r>
              <a:rPr lang="en-US" dirty="0" smtClean="0">
                <a:sym typeface="Wingdings"/>
              </a:rPr>
              <a:t> don’t output R code in document</a:t>
            </a:r>
          </a:p>
          <a:p>
            <a:pPr lvl="2"/>
            <a:r>
              <a:rPr lang="en-US" dirty="0" smtClean="0">
                <a:sym typeface="Wingdings"/>
              </a:rPr>
              <a:t>Common for when making plots</a:t>
            </a:r>
          </a:p>
          <a:p>
            <a:pPr lvl="1"/>
            <a:r>
              <a:rPr lang="en-US" dirty="0" err="1" smtClean="0"/>
              <a:t>eval</a:t>
            </a:r>
            <a:r>
              <a:rPr lang="en-US" dirty="0" smtClean="0"/>
              <a:t> == FALSE </a:t>
            </a:r>
            <a:r>
              <a:rPr lang="en-US" dirty="0" smtClean="0">
                <a:sym typeface="Wingdings"/>
              </a:rPr>
              <a:t> don’t run the code or include its results</a:t>
            </a:r>
          </a:p>
          <a:p>
            <a:pPr lvl="1"/>
            <a:r>
              <a:rPr lang="en-US" dirty="0" smtClean="0">
                <a:sym typeface="Wingdings"/>
              </a:rPr>
              <a:t>results == ‘hide’  don’t display results of the code</a:t>
            </a:r>
          </a:p>
          <a:p>
            <a:pPr lvl="1"/>
            <a:r>
              <a:rPr lang="en-US" dirty="0" err="1" smtClean="0"/>
              <a:t>fig.height</a:t>
            </a:r>
            <a:r>
              <a:rPr lang="en-US" dirty="0" smtClean="0"/>
              <a:t> == ## </a:t>
            </a:r>
            <a:r>
              <a:rPr lang="en-US" dirty="0" smtClean="0">
                <a:sym typeface="Wingdings"/>
              </a:rPr>
              <a:t> set a height for a plot</a:t>
            </a:r>
          </a:p>
          <a:p>
            <a:pPr lvl="1"/>
            <a:r>
              <a:rPr lang="en-US" dirty="0" err="1" smtClean="0"/>
              <a:t>fig.width</a:t>
            </a:r>
            <a:r>
              <a:rPr lang="en-US" dirty="0" smtClean="0"/>
              <a:t> == ## </a:t>
            </a:r>
            <a:r>
              <a:rPr lang="en-US" dirty="0" smtClean="0">
                <a:sym typeface="Wingdings"/>
              </a:rPr>
              <a:t> set a width for a plot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33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692" y="365125"/>
            <a:ext cx="3728876" cy="2086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6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PRACTICAL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Altering a markdown file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696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here forward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Everything you do should be written in Markdown</a:t>
            </a:r>
          </a:p>
          <a:p>
            <a:pPr lvl="1"/>
            <a:r>
              <a:rPr lang="en-US" dirty="0" smtClean="0"/>
              <a:t>The </a:t>
            </a:r>
            <a:r>
              <a:rPr lang="en-US" dirty="0" err="1" smtClean="0"/>
              <a:t>practicals</a:t>
            </a:r>
            <a:r>
              <a:rPr lang="en-US" dirty="0" smtClean="0"/>
              <a:t> are written in markdown! </a:t>
            </a:r>
          </a:p>
          <a:p>
            <a:pPr lvl="1"/>
            <a:endParaRPr lang="en-US" dirty="0"/>
          </a:p>
          <a:p>
            <a:r>
              <a:rPr lang="en-US" dirty="0" smtClean="0"/>
              <a:t>Write yourselves comments in the plain text to describe what we are doing and why</a:t>
            </a:r>
          </a:p>
          <a:p>
            <a:endParaRPr lang="en-US" dirty="0"/>
          </a:p>
          <a:p>
            <a:r>
              <a:rPr lang="en-US" dirty="0" smtClean="0"/>
              <a:t>Your assignments for this module with have to be done in Markdown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0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help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03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help in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? before function name</a:t>
            </a:r>
          </a:p>
          <a:p>
            <a:pPr lvl="1"/>
            <a:r>
              <a:rPr lang="en-US" dirty="0" smtClean="0"/>
              <a:t>?mean</a:t>
            </a:r>
          </a:p>
          <a:p>
            <a:pPr lvl="2"/>
            <a:r>
              <a:rPr lang="en-US" dirty="0" smtClean="0"/>
              <a:t>Documentation on how to use the mean function</a:t>
            </a:r>
          </a:p>
          <a:p>
            <a:r>
              <a:rPr lang="en-US" dirty="0"/>
              <a:t>??</a:t>
            </a:r>
            <a:r>
              <a:rPr lang="en-US" dirty="0" err="1" smtClean="0"/>
              <a:t>function_name</a:t>
            </a:r>
            <a:endParaRPr lang="en-US" dirty="0" smtClean="0"/>
          </a:p>
          <a:p>
            <a:pPr lvl="1"/>
            <a:r>
              <a:rPr lang="en-US" dirty="0" smtClean="0"/>
              <a:t>When you don’t completely remember the function name</a:t>
            </a:r>
            <a:endParaRPr lang="en-US" dirty="0"/>
          </a:p>
          <a:p>
            <a:r>
              <a:rPr lang="en-US" dirty="0"/>
              <a:t>h</a:t>
            </a:r>
            <a:r>
              <a:rPr lang="en-US" dirty="0" smtClean="0"/>
              <a:t>elp()</a:t>
            </a:r>
          </a:p>
          <a:p>
            <a:pPr lvl="1"/>
            <a:r>
              <a:rPr lang="en-US" dirty="0" smtClean="0"/>
              <a:t>help(mean)</a:t>
            </a:r>
          </a:p>
          <a:p>
            <a:pPr lvl="2"/>
            <a:r>
              <a:rPr lang="en-US" dirty="0" smtClean="0"/>
              <a:t>Documentation on how to use the mean function</a:t>
            </a:r>
          </a:p>
          <a:p>
            <a:pPr lvl="2"/>
            <a:endParaRPr lang="en-US" dirty="0" smtClean="0"/>
          </a:p>
          <a:p>
            <a:r>
              <a:rPr lang="en-US" dirty="0" smtClean="0"/>
              <a:t>Both get you the same documentation</a:t>
            </a:r>
          </a:p>
          <a:p>
            <a:pPr lvl="1"/>
            <a:r>
              <a:rPr lang="en-US" i="1" dirty="0" smtClean="0"/>
              <a:t>NOT</a:t>
            </a:r>
            <a:r>
              <a:rPr lang="en-US" dirty="0" smtClean="0"/>
              <a:t> always very helpful</a:t>
            </a:r>
            <a:endParaRPr lang="en-US" i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751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internet is your friend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Quick-R : </a:t>
            </a:r>
            <a:r>
              <a:rPr lang="en-US" dirty="0" smtClean="0">
                <a:hlinkClick r:id="rId2"/>
              </a:rPr>
              <a:t>http://www.statmethods.net/</a:t>
            </a:r>
            <a:r>
              <a:rPr lang="en-US" dirty="0" smtClean="0"/>
              <a:t> </a:t>
            </a:r>
          </a:p>
          <a:p>
            <a:r>
              <a:rPr lang="en-US" dirty="0" smtClean="0"/>
              <a:t>Cookbook for R : </a:t>
            </a:r>
            <a:r>
              <a:rPr lang="en-US" dirty="0" smtClean="0">
                <a:hlinkClick r:id="rId3"/>
              </a:rPr>
              <a:t>http://www.cookbook-r.com/</a:t>
            </a:r>
            <a:endParaRPr lang="en-US" dirty="0" smtClean="0"/>
          </a:p>
          <a:p>
            <a:r>
              <a:rPr lang="en-US" dirty="0" smtClean="0"/>
              <a:t>R-bloggers : </a:t>
            </a:r>
            <a:r>
              <a:rPr lang="en-US" dirty="0" smtClean="0">
                <a:hlinkClick r:id="rId4"/>
              </a:rPr>
              <a:t>https://www.r-bloggers.com/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Stackoverflow</a:t>
            </a:r>
            <a:r>
              <a:rPr lang="en-US" dirty="0" smtClean="0"/>
              <a:t> : </a:t>
            </a:r>
            <a:r>
              <a:rPr lang="en-US" dirty="0" smtClean="0">
                <a:hlinkClick r:id="rId5"/>
              </a:rPr>
              <a:t>http://stackoverflow.com/tags/r/info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CrossValidated</a:t>
            </a:r>
            <a:r>
              <a:rPr lang="en-US" dirty="0" smtClean="0"/>
              <a:t> : </a:t>
            </a:r>
            <a:r>
              <a:rPr lang="en-US" dirty="0" smtClean="0">
                <a:hlinkClick r:id="rId6"/>
              </a:rPr>
              <a:t>https://stats.stackexchange.com/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Google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225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724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Basics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800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Vector</a:t>
            </a:r>
          </a:p>
          <a:p>
            <a:r>
              <a:rPr lang="en-US" dirty="0" smtClean="0"/>
              <a:t>Data Frame</a:t>
            </a:r>
          </a:p>
          <a:p>
            <a:r>
              <a:rPr lang="en-US"/>
              <a:t>Factor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Not going to go over but read about them for self directed learning</a:t>
            </a:r>
          </a:p>
          <a:p>
            <a:pPr lvl="1"/>
            <a:r>
              <a:rPr lang="en-US" dirty="0" smtClean="0"/>
              <a:t>Matrix</a:t>
            </a:r>
            <a:endParaRPr lang="en-US" dirty="0"/>
          </a:p>
          <a:p>
            <a:pPr lvl="1"/>
            <a:r>
              <a:rPr lang="en-US" dirty="0" smtClean="0"/>
              <a:t>Tables</a:t>
            </a:r>
          </a:p>
          <a:p>
            <a:pPr lvl="1"/>
            <a:r>
              <a:rPr lang="en-US" dirty="0" smtClean="0"/>
              <a:t>List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355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2898"/>
            <a:ext cx="10515600" cy="468406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Collections </a:t>
            </a:r>
            <a:r>
              <a:rPr lang="en-US" dirty="0"/>
              <a:t>of values </a:t>
            </a:r>
            <a:r>
              <a:rPr lang="en-US" i="1" u="sng" dirty="0"/>
              <a:t>of the same </a:t>
            </a:r>
            <a:r>
              <a:rPr lang="en-US" i="1" u="sng" dirty="0" smtClean="0"/>
              <a:t>type</a:t>
            </a:r>
          </a:p>
          <a:p>
            <a:pPr lvl="1"/>
            <a:r>
              <a:rPr lang="en-US" dirty="0" smtClean="0"/>
              <a:t>One-dimensional arrays</a:t>
            </a:r>
          </a:p>
          <a:p>
            <a:pPr lvl="1"/>
            <a:endParaRPr lang="en-US" dirty="0" smtClean="0"/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c()</a:t>
            </a:r>
            <a:r>
              <a:rPr lang="en-US" dirty="0" smtClean="0"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ea typeface="Courier New" charset="0"/>
                <a:cs typeface="Courier New" charset="0"/>
                <a:sym typeface="Wingdings"/>
              </a:rPr>
              <a:t> </a:t>
            </a:r>
            <a:r>
              <a:rPr lang="en-US" dirty="0" smtClean="0"/>
              <a:t>combine values into a vector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smtClean="0">
                <a:ea typeface="Courier New" charset="0"/>
                <a:cs typeface="Courier New" charset="0"/>
              </a:rPr>
              <a:t>Retrieve individual elements from a vector</a:t>
            </a:r>
          </a:p>
          <a:p>
            <a:pPr marL="457200" lvl="1" indent="0">
              <a:buNone/>
            </a:pP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character_vector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[1] </a:t>
            </a:r>
            <a:r>
              <a:rPr lang="en-US" dirty="0" smtClean="0">
                <a:ea typeface="Courier New" charset="0"/>
                <a:cs typeface="Courier New" charset="0"/>
                <a:sym typeface="Wingdings"/>
              </a:rPr>
              <a:t> “Harry Potter”</a:t>
            </a:r>
          </a:p>
          <a:p>
            <a:pPr marL="457200" lvl="1" indent="0">
              <a:buNone/>
            </a:pP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character_vector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[3] </a:t>
            </a:r>
            <a:r>
              <a:rPr lang="en-US" dirty="0" smtClean="0">
                <a:ea typeface="Courier New" charset="0"/>
                <a:cs typeface="Courier New" charset="0"/>
                <a:sym typeface="Wingdings"/>
              </a:rPr>
              <a:t> “Hermione Granger”</a:t>
            </a:r>
          </a:p>
          <a:p>
            <a:pPr marL="457200" lvl="1" indent="0">
              <a:buNone/>
            </a:pP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character_vector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[1:3] </a:t>
            </a:r>
            <a:r>
              <a:rPr lang="en-US" dirty="0" smtClean="0">
                <a:ea typeface="Courier New" charset="0"/>
                <a:cs typeface="Courier New" charset="0"/>
                <a:sym typeface="Wingdings"/>
              </a:rPr>
              <a:t></a:t>
            </a:r>
          </a:p>
          <a:p>
            <a:pPr marL="457200" lvl="1" indent="0">
              <a:buNone/>
            </a:pP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character_vector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[c(1,3)] </a:t>
            </a:r>
            <a:r>
              <a:rPr lang="en-US" dirty="0" smtClean="0">
                <a:ea typeface="Courier New" charset="0"/>
                <a:cs typeface="Courier New" charset="0"/>
                <a:sym typeface="Wingdings"/>
              </a:rPr>
              <a:t></a:t>
            </a:r>
            <a:endParaRPr lang="en-US" dirty="0">
              <a:ea typeface="Courier New" charset="0"/>
              <a:cs typeface="Courier New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41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1" t="29733" r="43977" b="67200"/>
          <a:stretch/>
        </p:blipFill>
        <p:spPr>
          <a:xfrm>
            <a:off x="838200" y="3246120"/>
            <a:ext cx="11026471" cy="39319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097347" y="797073"/>
            <a:ext cx="2136710" cy="4616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 counts from 1</a:t>
            </a:r>
          </a:p>
        </p:txBody>
      </p:sp>
    </p:spTree>
    <p:extLst>
      <p:ext uri="{BB962C8B-B14F-4D97-AF65-F5344CB8AC3E}">
        <p14:creationId xmlns:p14="http://schemas.microsoft.com/office/powerpoint/2010/main" val="399456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Math with numeric 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Addition (+), subtraction (-), multiplication (*), division (/)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Selection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42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73" t="29333" r="70761" b="60267"/>
          <a:stretch/>
        </p:blipFill>
        <p:spPr>
          <a:xfrm>
            <a:off x="3504115" y="2423342"/>
            <a:ext cx="4573085" cy="123425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39" t="30735" r="71426" b="55665"/>
          <a:stretch/>
        </p:blipFill>
        <p:spPr>
          <a:xfrm>
            <a:off x="3422938" y="4383332"/>
            <a:ext cx="4318329" cy="1569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422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PRACTICAL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Play with vectors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580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Stores categorical data</a:t>
            </a:r>
          </a:p>
          <a:p>
            <a:pPr marL="457200" lvl="1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Sex &lt;- c(“Female”, “Male”)</a:t>
            </a:r>
          </a:p>
          <a:p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factor() </a:t>
            </a:r>
            <a:r>
              <a:rPr lang="en-US" dirty="0" smtClean="0">
                <a:ea typeface="Courier New" charset="0"/>
                <a:cs typeface="Courier New" charset="0"/>
                <a:sym typeface="Wingdings"/>
              </a:rPr>
              <a:t> function to encode a vector as a factor</a:t>
            </a:r>
          </a:p>
          <a:p>
            <a:pPr lvl="1"/>
            <a:r>
              <a:rPr lang="en-US" dirty="0" smtClean="0">
                <a:ea typeface="Courier New" charset="0"/>
                <a:cs typeface="Courier New" charset="0"/>
              </a:rPr>
              <a:t>Can be ordered (ordinal data)</a:t>
            </a:r>
            <a:endParaRPr lang="en-US" dirty="0">
              <a:ea typeface="Courier New" charset="0"/>
              <a:cs typeface="Courier New" charset="0"/>
            </a:endParaRPr>
          </a:p>
          <a:p>
            <a:pPr marL="457200" lvl="1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158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PRACTICAL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Factors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93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smtClean="0"/>
              <a:t>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Variables </a:t>
            </a:r>
            <a:r>
              <a:rPr lang="en-US" dirty="0"/>
              <a:t>of a data set as columns and the observations as </a:t>
            </a:r>
            <a:r>
              <a:rPr lang="en-US" dirty="0" smtClean="0"/>
              <a:t>rows</a:t>
            </a:r>
          </a:p>
          <a:p>
            <a:pPr lvl="1"/>
            <a:r>
              <a:rPr lang="en-US" dirty="0" smtClean="0"/>
              <a:t>Two-dimensional array</a:t>
            </a:r>
          </a:p>
          <a:p>
            <a:pPr lvl="1"/>
            <a:r>
              <a:rPr lang="en-US" dirty="0" smtClean="0"/>
              <a:t>Similar to a matrix </a:t>
            </a:r>
          </a:p>
          <a:p>
            <a:pPr lvl="1"/>
            <a:r>
              <a:rPr lang="en-US" i="1" dirty="0" smtClean="0"/>
              <a:t>Each column </a:t>
            </a:r>
            <a:r>
              <a:rPr lang="en-US" i="1" dirty="0"/>
              <a:t>can have a different </a:t>
            </a:r>
            <a:r>
              <a:rPr lang="en-US" i="1" dirty="0" smtClean="0"/>
              <a:t>data type</a:t>
            </a:r>
          </a:p>
          <a:p>
            <a:pPr lvl="1"/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data.frame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()</a:t>
            </a:r>
            <a:r>
              <a:rPr lang="en-US" dirty="0">
                <a:ea typeface="Courier New" charset="0"/>
                <a:cs typeface="Courier New" charset="0"/>
                <a:sym typeface="Wingdings"/>
              </a:rPr>
              <a:t> </a:t>
            </a:r>
            <a:r>
              <a:rPr lang="en-US" dirty="0" smtClean="0">
                <a:ea typeface="Courier New" charset="0"/>
                <a:cs typeface="Courier New" charset="0"/>
                <a:sym typeface="Wingdings"/>
              </a:rPr>
              <a:t>function to </a:t>
            </a:r>
            <a:r>
              <a:rPr lang="en-US" dirty="0">
                <a:ea typeface="Courier New" charset="0"/>
                <a:cs typeface="Courier New" charset="0"/>
                <a:sym typeface="Wingdings"/>
              </a:rPr>
              <a:t>make </a:t>
            </a:r>
            <a:r>
              <a:rPr lang="en-US" dirty="0" err="1" smtClean="0">
                <a:ea typeface="Courier New" charset="0"/>
                <a:cs typeface="Courier New" charset="0"/>
                <a:sym typeface="Wingdings"/>
              </a:rPr>
              <a:t>dataframe</a:t>
            </a:r>
            <a:endParaRPr lang="en-US" dirty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() </a:t>
            </a:r>
            <a:r>
              <a:rPr lang="en-US" dirty="0" smtClean="0">
                <a:sym typeface="Wingdings"/>
              </a:rPr>
              <a:t> </a:t>
            </a:r>
            <a:r>
              <a:rPr lang="en-US" dirty="0"/>
              <a:t>structure of </a:t>
            </a:r>
            <a:r>
              <a:rPr lang="en-US" dirty="0" smtClean="0"/>
              <a:t>data </a:t>
            </a:r>
            <a:r>
              <a:rPr lang="en-US" dirty="0"/>
              <a:t>set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46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1" t="35733" r="87255" b="60934"/>
          <a:stretch/>
        </p:blipFill>
        <p:spPr>
          <a:xfrm>
            <a:off x="3017520" y="4654296"/>
            <a:ext cx="1554480" cy="532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144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smtClean="0"/>
              <a:t>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251199"/>
            <a:ext cx="10515600" cy="2925763"/>
          </a:xfrm>
        </p:spPr>
        <p:txBody>
          <a:bodyPr>
            <a:normAutofit lnSpcReduction="10000"/>
          </a:bodyPr>
          <a:lstStyle/>
          <a:p>
            <a:r>
              <a:rPr lang="en-US" dirty="0">
                <a:ea typeface="Courier New" charset="0"/>
                <a:cs typeface="Courier New" charset="0"/>
              </a:rPr>
              <a:t>Retrieve elements from a </a:t>
            </a:r>
            <a:r>
              <a:rPr lang="en-US" dirty="0" err="1" smtClean="0">
                <a:ea typeface="Courier New" charset="0"/>
                <a:cs typeface="Courier New" charset="0"/>
              </a:rPr>
              <a:t>dataframe</a:t>
            </a:r>
            <a:endParaRPr lang="en-US" dirty="0">
              <a:ea typeface="Courier New" charset="0"/>
              <a:cs typeface="Courier New" charset="0"/>
            </a:endParaRPr>
          </a:p>
          <a:p>
            <a:pPr marL="457200" lvl="1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iris[,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2]</a:t>
            </a:r>
          </a:p>
          <a:p>
            <a:pPr marL="457200" lvl="1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ris[4,]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iris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[,“Species”]</a:t>
            </a:r>
          </a:p>
          <a:p>
            <a:pPr marL="457200" lvl="1" indent="0">
              <a:buNone/>
            </a:pP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iris$Species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457200" lvl="1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iris[1:2,2]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iris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[2:5,1:2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]</a:t>
            </a:r>
          </a:p>
          <a:p>
            <a:pPr marL="457200" lvl="1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iris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[c(1,4,7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), c(1,3)]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47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1" t="72266" r="63278" b="11067"/>
          <a:stretch/>
        </p:blipFill>
        <p:spPr>
          <a:xfrm>
            <a:off x="2743431" y="1337086"/>
            <a:ext cx="5409969" cy="15249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097347" y="797073"/>
            <a:ext cx="2136710" cy="4616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 counts from 1</a:t>
            </a:r>
          </a:p>
        </p:txBody>
      </p:sp>
    </p:spTree>
    <p:extLst>
      <p:ext uri="{BB962C8B-B14F-4D97-AF65-F5344CB8AC3E}">
        <p14:creationId xmlns:p14="http://schemas.microsoft.com/office/powerpoint/2010/main" val="1040092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PRACTICAL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frames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106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Dataframe</a:t>
            </a:r>
            <a:r>
              <a:rPr lang="en-US" dirty="0" smtClean="0"/>
              <a:t> 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nrow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lvl="1"/>
            <a:r>
              <a:rPr lang="en-US" dirty="0" smtClean="0"/>
              <a:t>Number of rows in the </a:t>
            </a:r>
            <a:r>
              <a:rPr lang="en-US" dirty="0" err="1" smtClean="0"/>
              <a:t>dataframe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dim()</a:t>
            </a:r>
          </a:p>
          <a:p>
            <a:pPr lvl="1"/>
            <a:r>
              <a:rPr lang="en-US" dirty="0" smtClean="0"/>
              <a:t>Number of dimensions</a:t>
            </a:r>
          </a:p>
          <a:p>
            <a:pPr lvl="1"/>
            <a:r>
              <a:rPr lang="en-US" dirty="0" smtClean="0"/>
              <a:t>Columns and rows</a:t>
            </a:r>
          </a:p>
          <a:p>
            <a:pPr lvl="1"/>
            <a:endParaRPr lang="en-US" dirty="0" smtClean="0"/>
          </a:p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colnames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lvl="1"/>
            <a:r>
              <a:rPr lang="en-US" dirty="0" smtClean="0"/>
              <a:t>Gets the column names of the </a:t>
            </a:r>
            <a:r>
              <a:rPr lang="en-US" dirty="0" err="1" smtClean="0"/>
              <a:t>dataframe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417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 Studio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5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25016" y="2752531"/>
            <a:ext cx="1301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Code Editor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7910" y="5330890"/>
            <a:ext cx="1301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 Console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565363" y="2752531"/>
            <a:ext cx="1301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Workspace</a:t>
            </a:r>
          </a:p>
          <a:p>
            <a:r>
              <a:rPr lang="en-US" dirty="0" smtClean="0"/>
              <a:t>History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0573916" y="5053891"/>
            <a:ext cx="13016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Plots</a:t>
            </a:r>
          </a:p>
          <a:p>
            <a:r>
              <a:rPr lang="en-US" dirty="0" smtClean="0"/>
              <a:t>Files</a:t>
            </a:r>
          </a:p>
          <a:p>
            <a:r>
              <a:rPr lang="en-US" dirty="0" smtClean="0"/>
              <a:t>Help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4" t="4044" r="2229" b="5677"/>
          <a:stretch/>
        </p:blipFill>
        <p:spPr>
          <a:xfrm>
            <a:off x="1773936" y="1573422"/>
            <a:ext cx="8613648" cy="4593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443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PRACTICAL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frames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329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Utilities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More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2420B-42F8-5941-A1F2-D13B4AAE00CD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33897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Useful built in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Don’t re-invent the wheel</a:t>
            </a:r>
          </a:p>
          <a:p>
            <a:endParaRPr lang="en-US" dirty="0" smtClean="0"/>
          </a:p>
          <a:p>
            <a:r>
              <a:rPr lang="en-US" dirty="0" smtClean="0"/>
              <a:t>Use the built-in functions</a:t>
            </a:r>
          </a:p>
          <a:p>
            <a:endParaRPr lang="en-US" dirty="0" smtClean="0"/>
          </a:p>
          <a:p>
            <a:r>
              <a:rPr lang="en-US" dirty="0" smtClean="0"/>
              <a:t>Built-in functions are written in C and are very fast</a:t>
            </a:r>
          </a:p>
          <a:p>
            <a:pPr lvl="1"/>
            <a:r>
              <a:rPr lang="en-US" dirty="0" smtClean="0"/>
              <a:t>Faster than R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There are loads	</a:t>
            </a:r>
          </a:p>
          <a:p>
            <a:pPr lvl="1"/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www.statmethods.net/management/functions.html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More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2420B-42F8-5941-A1F2-D13B4AAE00CD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75904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0" t="27600" r="77949" b="47466"/>
          <a:stretch/>
        </p:blipFill>
        <p:spPr>
          <a:xfrm>
            <a:off x="838200" y="1923731"/>
            <a:ext cx="4270248" cy="346087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Sum, average, min, max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4773168" y="2103119"/>
            <a:ext cx="6580632" cy="4073843"/>
          </a:xfrm>
        </p:spPr>
        <p:txBody>
          <a:bodyPr/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à"/>
              <a:tabLst/>
              <a:defRPr/>
            </a:pPr>
            <a:r>
              <a:rPr lang="en-US" dirty="0" smtClean="0">
                <a:sym typeface="Wingdings"/>
              </a:rPr>
              <a:t> Sum of the column </a:t>
            </a:r>
            <a:r>
              <a:rPr lang="en-US" dirty="0" err="1" smtClean="0">
                <a:sym typeface="Wingdings"/>
              </a:rPr>
              <a:t>Sepal.Length</a:t>
            </a:r>
            <a:endParaRPr lang="en-US" dirty="0" smtClean="0">
              <a:sym typeface="Wingdings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à"/>
              <a:tabLst/>
              <a:defRPr/>
            </a:pPr>
            <a:endParaRPr lang="en-US" dirty="0">
              <a:sym typeface="Wingdings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à"/>
              <a:tabLst/>
              <a:defRPr/>
            </a:pPr>
            <a:r>
              <a:rPr lang="en-US" dirty="0" smtClean="0">
                <a:sym typeface="Wingdings"/>
              </a:rPr>
              <a:t> Average of the column </a:t>
            </a:r>
            <a:r>
              <a:rPr lang="en-US" dirty="0" err="1" smtClean="0">
                <a:sym typeface="Wingdings"/>
              </a:rPr>
              <a:t>Sepal.Length</a:t>
            </a:r>
            <a:endParaRPr lang="en-US" dirty="0" smtClean="0">
              <a:sym typeface="Wingdings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à"/>
              <a:tabLst/>
              <a:defRPr/>
            </a:pPr>
            <a:endParaRPr lang="en-US" dirty="0">
              <a:sym typeface="Wingdings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à"/>
              <a:tabLst/>
              <a:defRPr/>
            </a:pPr>
            <a:r>
              <a:rPr lang="en-US" dirty="0" smtClean="0">
                <a:sym typeface="Wingdings"/>
              </a:rPr>
              <a:t> Minimum value in column </a:t>
            </a:r>
            <a:r>
              <a:rPr lang="en-US" dirty="0" err="1" smtClean="0">
                <a:sym typeface="Wingdings"/>
              </a:rPr>
              <a:t>Sepal.Length</a:t>
            </a:r>
            <a:endParaRPr lang="en-US" dirty="0" smtClean="0">
              <a:sym typeface="Wingdings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à"/>
              <a:tabLst/>
              <a:defRPr/>
            </a:pPr>
            <a:endParaRPr lang="en-US" dirty="0">
              <a:sym typeface="Wingdings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à"/>
              <a:tabLst/>
              <a:defRPr/>
            </a:pPr>
            <a:r>
              <a:rPr lang="en-US" dirty="0" smtClean="0">
                <a:sym typeface="Wingdings"/>
              </a:rPr>
              <a:t> Maximum value in column </a:t>
            </a:r>
            <a:r>
              <a:rPr lang="en-US" dirty="0" err="1" smtClean="0">
                <a:sym typeface="Wingdings"/>
              </a:rPr>
              <a:t>Sepal.Length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121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PRACTICAL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Play with built in functions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112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Wrapping Up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552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lot covered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00200"/>
            <a:ext cx="10515600" cy="4576763"/>
          </a:xfrm>
        </p:spPr>
        <p:txBody>
          <a:bodyPr>
            <a:normAutofit/>
          </a:bodyPr>
          <a:lstStyle/>
          <a:p>
            <a:r>
              <a:rPr lang="en-US" dirty="0" smtClean="0"/>
              <a:t>Use </a:t>
            </a:r>
            <a:r>
              <a:rPr lang="en-US" dirty="0" err="1" smtClean="0"/>
              <a:t>Rstudio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Markdown, project management, </a:t>
            </a:r>
            <a:r>
              <a:rPr lang="en-US" dirty="0" err="1" smtClean="0"/>
              <a:t>git</a:t>
            </a:r>
            <a:r>
              <a:rPr lang="en-US" dirty="0" smtClean="0"/>
              <a:t>!</a:t>
            </a:r>
          </a:p>
          <a:p>
            <a:endParaRPr lang="en-US" dirty="0" smtClean="0"/>
          </a:p>
          <a:p>
            <a:r>
              <a:rPr lang="en-US" dirty="0" smtClean="0"/>
              <a:t>Data Structures and Data Types</a:t>
            </a:r>
          </a:p>
          <a:p>
            <a:pPr lvl="1"/>
            <a:r>
              <a:rPr lang="en-US" dirty="0" smtClean="0"/>
              <a:t>Vectors and </a:t>
            </a:r>
            <a:r>
              <a:rPr lang="en-US" dirty="0" err="1" smtClean="0"/>
              <a:t>Dataframes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Getting help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0354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 </a:t>
            </a:r>
            <a:r>
              <a:rPr lang="en-US" dirty="0"/>
              <a:t>has the usual arithmetic operators and mathematical </a:t>
            </a:r>
            <a:r>
              <a:rPr lang="en-US" dirty="0" smtClean="0"/>
              <a:t>functions</a:t>
            </a:r>
            <a:endParaRPr lang="en-US" dirty="0"/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&lt;-</a:t>
            </a:r>
            <a:r>
              <a:rPr lang="en-US" dirty="0"/>
              <a:t> </a:t>
            </a:r>
            <a:r>
              <a:rPr lang="en-US" dirty="0" smtClean="0"/>
              <a:t>assign </a:t>
            </a:r>
            <a:r>
              <a:rPr lang="en-US" dirty="0"/>
              <a:t>values to </a:t>
            </a:r>
            <a:r>
              <a:rPr lang="en-US" dirty="0" smtClean="0"/>
              <a:t>variables</a:t>
            </a:r>
            <a:endParaRPr lang="en-US" dirty="0"/>
          </a:p>
          <a:p>
            <a:r>
              <a:rPr lang="en-US" dirty="0" smtClean="0"/>
              <a:t>Treat </a:t>
            </a:r>
            <a:r>
              <a:rPr lang="en-US" dirty="0"/>
              <a:t>raw data as </a:t>
            </a:r>
            <a:r>
              <a:rPr lang="en-US" dirty="0" smtClean="0"/>
              <a:t>read-only</a:t>
            </a:r>
            <a:endParaRPr lang="en-US" dirty="0"/>
          </a:p>
          <a:p>
            <a:r>
              <a:rPr lang="en-US" dirty="0"/>
              <a:t>Treat generated output as </a:t>
            </a:r>
            <a:r>
              <a:rPr lang="en-US" dirty="0" smtClean="0"/>
              <a:t>disposable</a:t>
            </a:r>
          </a:p>
          <a:p>
            <a:r>
              <a:rPr lang="en-US" dirty="0" smtClean="0"/>
              <a:t>Separate </a:t>
            </a:r>
            <a:r>
              <a:rPr lang="en-US" dirty="0"/>
              <a:t>function definition and </a:t>
            </a:r>
            <a:r>
              <a:rPr lang="en-US" dirty="0" smtClean="0"/>
              <a:t>application</a:t>
            </a:r>
          </a:p>
          <a:p>
            <a:r>
              <a:rPr lang="en-US" dirty="0">
                <a:ea typeface="Courier New" charset="0"/>
                <a:cs typeface="Courier New" charset="0"/>
              </a:rPr>
              <a:t>Use R built-in functions – they are fast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787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REMEMBER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920067"/>
            <a:ext cx="10515600" cy="225689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Give files consistent names </a:t>
            </a:r>
            <a:r>
              <a:rPr lang="en-US" dirty="0" smtClean="0"/>
              <a:t>that make logical sense, reflect what the data is and that </a:t>
            </a:r>
            <a:r>
              <a:rPr lang="en-US" dirty="0"/>
              <a:t>are easy to match with wildcard patterns to make it easy to select them for looping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THIS IS THE SAME AS WHEN WE TALK ABOUT UNIX!!!!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58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38200" y="1690688"/>
            <a:ext cx="10515600" cy="1754326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3600" dirty="0"/>
              <a:t>Do not use spaces, quotes, special </a:t>
            </a:r>
            <a:r>
              <a:rPr lang="en-US" sz="3600" dirty="0" smtClean="0"/>
              <a:t>characters, or </a:t>
            </a:r>
            <a:r>
              <a:rPr lang="en-US" sz="3600" dirty="0"/>
              <a:t>wildcard characters such as ‘*’ or ‘?’ in filenames, as it complicates variable expansion.</a:t>
            </a:r>
          </a:p>
        </p:txBody>
      </p:sp>
    </p:spTree>
    <p:extLst>
      <p:ext uri="{BB962C8B-B14F-4D97-AF65-F5344CB8AC3E}">
        <p14:creationId xmlns:p14="http://schemas.microsoft.com/office/powerpoint/2010/main" val="162770075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Directed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Structures</a:t>
            </a:r>
          </a:p>
          <a:p>
            <a:pPr lvl="1"/>
            <a:r>
              <a:rPr lang="en-US" dirty="0" smtClean="0"/>
              <a:t>Matrix, Tables,  List</a:t>
            </a:r>
          </a:p>
          <a:p>
            <a:endParaRPr lang="en-US" dirty="0"/>
          </a:p>
          <a:p>
            <a:r>
              <a:rPr lang="en-US" dirty="0" smtClean="0"/>
              <a:t>Further Reading</a:t>
            </a:r>
          </a:p>
          <a:p>
            <a:pPr lvl="1"/>
            <a:r>
              <a:rPr lang="en-US" dirty="0" smtClean="0"/>
              <a:t>Hadley Wickham’s Advanced R</a:t>
            </a:r>
          </a:p>
          <a:p>
            <a:pPr lvl="2"/>
            <a:r>
              <a:rPr lang="en-US" dirty="0"/>
              <a:t>Data structures : </a:t>
            </a: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adv-r.had.co.nz/Data-structures.html</a:t>
            </a:r>
            <a:endParaRPr lang="en-US" dirty="0" smtClean="0"/>
          </a:p>
          <a:p>
            <a:pPr lvl="2"/>
            <a:r>
              <a:rPr lang="en-US" dirty="0"/>
              <a:t>Style : </a:t>
            </a: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adv-r.had.co.nz/Style.html</a:t>
            </a:r>
            <a:r>
              <a:rPr lang="en-US" dirty="0" smtClean="0"/>
              <a:t> </a:t>
            </a:r>
          </a:p>
          <a:p>
            <a:pPr lvl="2"/>
            <a:r>
              <a:rPr lang="en-US" dirty="0" err="1"/>
              <a:t>Subsetting</a:t>
            </a:r>
            <a:r>
              <a:rPr lang="en-US" dirty="0"/>
              <a:t> : </a:t>
            </a:r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adv-r.had.co.nz/Subsetting.html</a:t>
            </a:r>
            <a:r>
              <a:rPr lang="en-US" smtClean="0"/>
              <a:t> </a:t>
            </a:r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543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Ways to use </a:t>
            </a:r>
            <a:r>
              <a:rPr lang="en-US" dirty="0" err="1" smtClean="0"/>
              <a:t>RStudio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Interactive </a:t>
            </a:r>
            <a:r>
              <a:rPr lang="en-US" dirty="0"/>
              <a:t>R console </a:t>
            </a:r>
            <a:endParaRPr lang="en-US" dirty="0" smtClean="0"/>
          </a:p>
          <a:p>
            <a:pPr lvl="1"/>
            <a:r>
              <a:rPr lang="en-US" dirty="0" smtClean="0"/>
              <a:t>Test out code in the console and copy it into a file for saving later</a:t>
            </a:r>
          </a:p>
          <a:p>
            <a:pPr lvl="1"/>
            <a:r>
              <a:rPr lang="en-US" dirty="0" smtClean="0"/>
              <a:t>Not effective or efficient</a:t>
            </a:r>
          </a:p>
          <a:p>
            <a:pPr lvl="1"/>
            <a:r>
              <a:rPr lang="en-US" dirty="0" smtClean="0"/>
              <a:t>Easy to “lose” steps/code by forgetting to copy over key pieces</a:t>
            </a:r>
          </a:p>
          <a:p>
            <a:pPr lvl="1"/>
            <a:endParaRPr lang="en-US" dirty="0"/>
          </a:p>
          <a:p>
            <a:r>
              <a:rPr lang="en-US" dirty="0" smtClean="0"/>
              <a:t>Write an .</a:t>
            </a:r>
            <a:r>
              <a:rPr lang="en-US" dirty="0"/>
              <a:t>R file </a:t>
            </a:r>
            <a:endParaRPr lang="en-US" dirty="0" smtClean="0"/>
          </a:p>
          <a:p>
            <a:pPr lvl="1"/>
            <a:r>
              <a:rPr lang="en-US" dirty="0" smtClean="0"/>
              <a:t>Select and run commands from file in the interactive </a:t>
            </a:r>
            <a:r>
              <a:rPr lang="en-US" dirty="0"/>
              <a:t>R </a:t>
            </a:r>
            <a:r>
              <a:rPr lang="en-US" dirty="0" smtClean="0"/>
              <a:t>console</a:t>
            </a:r>
            <a:endParaRPr lang="en-US" dirty="0"/>
          </a:p>
          <a:p>
            <a:pPr lvl="1"/>
            <a:r>
              <a:rPr lang="en-US" b="1" i="1" dirty="0" smtClean="0"/>
              <a:t>ALL</a:t>
            </a:r>
            <a:r>
              <a:rPr lang="en-US" dirty="0" smtClean="0"/>
              <a:t> code </a:t>
            </a:r>
            <a:r>
              <a:rPr lang="en-US" dirty="0"/>
              <a:t>is </a:t>
            </a:r>
            <a:r>
              <a:rPr lang="en-US" dirty="0" smtClean="0"/>
              <a:t>saved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299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CHEAT SHEETS!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RStudio</a:t>
            </a:r>
            <a:r>
              <a:rPr lang="en-US" dirty="0" smtClean="0"/>
              <a:t> 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https://www.rstudio.com/wp-content/uploads/2016/01/rstudio-IDE-cheatsheet.pdf</a:t>
            </a:r>
            <a:endParaRPr lang="en-US" dirty="0"/>
          </a:p>
          <a:p>
            <a:r>
              <a:rPr lang="en-US" dirty="0"/>
              <a:t>R Markdown : </a:t>
            </a:r>
            <a:r>
              <a:rPr lang="en-US" dirty="0">
                <a:hlinkClick r:id="rId3"/>
              </a:rPr>
              <a:t>https://www.rstudio.com/wp-content/uploads/2016/03/rmarkdown-cheatsheet-2.0.pdf</a:t>
            </a:r>
            <a:endParaRPr lang="en-US" dirty="0"/>
          </a:p>
          <a:p>
            <a:r>
              <a:rPr lang="en-US" dirty="0"/>
              <a:t>R Markdown Reference Guide : </a:t>
            </a:r>
            <a:r>
              <a:rPr lang="en-US" dirty="0">
                <a:hlinkClick r:id="rId4"/>
              </a:rPr>
              <a:t>https://www.rstudio.com/wp-content/uploads/2015/03/rmarkdown-reference.pdf</a:t>
            </a:r>
            <a:r>
              <a:rPr lang="en-US" dirty="0"/>
              <a:t> </a:t>
            </a:r>
          </a:p>
          <a:p>
            <a:r>
              <a:rPr lang="en-US" dirty="0"/>
              <a:t>Data </a:t>
            </a:r>
            <a:r>
              <a:rPr lang="en-US" dirty="0" smtClean="0"/>
              <a:t>Import : https</a:t>
            </a:r>
            <a:r>
              <a:rPr lang="en-US" dirty="0"/>
              <a:t>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rstudio</a:t>
            </a:r>
            <a:r>
              <a:rPr lang="en-US" dirty="0"/>
              <a:t>/</a:t>
            </a:r>
            <a:r>
              <a:rPr lang="en-US" dirty="0" err="1"/>
              <a:t>cheatsheets</a:t>
            </a:r>
            <a:r>
              <a:rPr lang="en-US" dirty="0"/>
              <a:t>/raw/master/source/pdfs/data-import-</a:t>
            </a:r>
            <a:r>
              <a:rPr lang="en-US" dirty="0" err="1"/>
              <a:t>cheatsheet.pdf</a:t>
            </a:r>
            <a:r>
              <a:rPr lang="en-US"/>
              <a:t> </a:t>
            </a:r>
            <a:r>
              <a:rPr lang="en-US" smtClean="0"/>
              <a:t> 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16679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Software Carpentry : </a:t>
            </a:r>
            <a:r>
              <a:rPr lang="en-US" dirty="0" smtClean="0">
                <a:hlinkClick r:id="rId2"/>
              </a:rPr>
              <a:t>https://software-carpentry.org/lessons/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032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 likes math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Addition: +</a:t>
            </a:r>
          </a:p>
          <a:p>
            <a:r>
              <a:rPr lang="en-US" dirty="0"/>
              <a:t>Subtraction: -</a:t>
            </a:r>
          </a:p>
          <a:p>
            <a:r>
              <a:rPr lang="en-US" dirty="0"/>
              <a:t>Multiplication: *</a:t>
            </a:r>
          </a:p>
          <a:p>
            <a:r>
              <a:rPr lang="en-US" dirty="0"/>
              <a:t>Division: /</a:t>
            </a:r>
          </a:p>
          <a:p>
            <a:r>
              <a:rPr lang="en-US" dirty="0"/>
              <a:t>Exponentiation: ^</a:t>
            </a:r>
          </a:p>
          <a:p>
            <a:r>
              <a:rPr lang="en-US" dirty="0"/>
              <a:t>Modulo: </a:t>
            </a:r>
            <a:r>
              <a:rPr lang="en-US" dirty="0" smtClean="0"/>
              <a:t>%%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Trig functions : sin()</a:t>
            </a:r>
          </a:p>
          <a:p>
            <a:r>
              <a:rPr lang="en-US" dirty="0" smtClean="0"/>
              <a:t>Natural log : log()</a:t>
            </a:r>
          </a:p>
          <a:p>
            <a:r>
              <a:rPr lang="en-US" dirty="0" smtClean="0"/>
              <a:t>Base-10 log : log10()</a:t>
            </a:r>
          </a:p>
          <a:p>
            <a:r>
              <a:rPr lang="en-US" dirty="0" smtClean="0"/>
              <a:t>Exponential : </a:t>
            </a:r>
            <a:r>
              <a:rPr lang="en-US" dirty="0" err="1" smtClean="0"/>
              <a:t>exp</a:t>
            </a:r>
            <a:r>
              <a:rPr lang="en-US" dirty="0" smtClean="0"/>
              <a:t>()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51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PRACTICAL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 math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79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 prompt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&gt;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Prompt</a:t>
            </a:r>
          </a:p>
          <a:p>
            <a:pPr lvl="1"/>
            <a:r>
              <a:rPr lang="en-US" dirty="0" smtClean="0"/>
              <a:t>Know R is awaiting input  and nothing is currently running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+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R is waiting for you to complete a command</a:t>
            </a:r>
          </a:p>
          <a:p>
            <a:pPr lvl="1"/>
            <a:r>
              <a:rPr lang="en-US" dirty="0" smtClean="0"/>
              <a:t>Cancel a command by hitting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Esc</a:t>
            </a:r>
          </a:p>
          <a:p>
            <a:pPr lvl="2"/>
            <a:r>
              <a:rPr lang="en-US" dirty="0" smtClean="0"/>
              <a:t>Command line R </a:t>
            </a:r>
            <a:r>
              <a:rPr lang="en-US" dirty="0" smtClean="0">
                <a:sym typeface="Wingdings"/>
              </a:rPr>
              <a:t> cancel command with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Ctrl+C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R - R - Masters 2017/2018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87B6-9756-724B-97CD-32DD8554511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42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10146</TotalTime>
  <Words>2135</Words>
  <Application>Microsoft Macintosh PowerPoint</Application>
  <PresentationFormat>Widescreen</PresentationFormat>
  <Paragraphs>503</Paragraphs>
  <Slides>61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7" baseType="lpstr">
      <vt:lpstr>Calibri</vt:lpstr>
      <vt:lpstr>Calibri Light</vt:lpstr>
      <vt:lpstr>Courier New</vt:lpstr>
      <vt:lpstr>Wingdings</vt:lpstr>
      <vt:lpstr>Arial</vt:lpstr>
      <vt:lpstr>Office Theme</vt:lpstr>
      <vt:lpstr>Introduction to R</vt:lpstr>
      <vt:lpstr>Learning Objectives</vt:lpstr>
      <vt:lpstr>Why R?</vt:lpstr>
      <vt:lpstr>Introduction to Basics</vt:lpstr>
      <vt:lpstr>R Studio</vt:lpstr>
      <vt:lpstr>Ways to use RStudio</vt:lpstr>
      <vt:lpstr>R likes math</vt:lpstr>
      <vt:lpstr>PRACTICAL</vt:lpstr>
      <vt:lpstr>R prompt</vt:lpstr>
      <vt:lpstr>Comments</vt:lpstr>
      <vt:lpstr>Assigning values to variables</vt:lpstr>
      <vt:lpstr>PRACTICAL</vt:lpstr>
      <vt:lpstr>Variable naming </vt:lpstr>
      <vt:lpstr>Variable naming </vt:lpstr>
      <vt:lpstr>Variables can be used like values</vt:lpstr>
      <vt:lpstr>Displaying values of variables</vt:lpstr>
      <vt:lpstr>PRACTICAL</vt:lpstr>
      <vt:lpstr>Tab completion!</vt:lpstr>
      <vt:lpstr>Data Types</vt:lpstr>
      <vt:lpstr>Project management</vt:lpstr>
      <vt:lpstr>Project management</vt:lpstr>
      <vt:lpstr>PRACTICAL  Use RStudio to Project Manage</vt:lpstr>
      <vt:lpstr>Best Practice for project management</vt:lpstr>
      <vt:lpstr>Structure</vt:lpstr>
      <vt:lpstr>REMEMBER</vt:lpstr>
      <vt:lpstr>Git integration</vt:lpstr>
      <vt:lpstr>Using Markdown</vt:lpstr>
      <vt:lpstr>Why?</vt:lpstr>
      <vt:lpstr>Markdown</vt:lpstr>
      <vt:lpstr>Let’s look at a Markdown file</vt:lpstr>
      <vt:lpstr>PRACTICAL</vt:lpstr>
      <vt:lpstr>Basics to Markdown </vt:lpstr>
      <vt:lpstr>R code chunks</vt:lpstr>
      <vt:lpstr>PRACTICAL</vt:lpstr>
      <vt:lpstr>From here forward</vt:lpstr>
      <vt:lpstr>Getting help</vt:lpstr>
      <vt:lpstr>Getting help in R</vt:lpstr>
      <vt:lpstr>The internet is your friend</vt:lpstr>
      <vt:lpstr>Data structures</vt:lpstr>
      <vt:lpstr>Data structures</vt:lpstr>
      <vt:lpstr>Vectors</vt:lpstr>
      <vt:lpstr>Math with numeric vectors</vt:lpstr>
      <vt:lpstr>PRACTICAL</vt:lpstr>
      <vt:lpstr>Factor</vt:lpstr>
      <vt:lpstr>PRACTICAL</vt:lpstr>
      <vt:lpstr>Data Frame</vt:lpstr>
      <vt:lpstr>Data Frame</vt:lpstr>
      <vt:lpstr>PRACTICAL</vt:lpstr>
      <vt:lpstr>Dataframe size</vt:lpstr>
      <vt:lpstr>PRACTICAL</vt:lpstr>
      <vt:lpstr>Utilities</vt:lpstr>
      <vt:lpstr>Useful built in functions</vt:lpstr>
      <vt:lpstr>Sum, average, min, max</vt:lpstr>
      <vt:lpstr>PRACTICAL</vt:lpstr>
      <vt:lpstr>Wrapping Up</vt:lpstr>
      <vt:lpstr>A lot covered</vt:lpstr>
      <vt:lpstr>Key points</vt:lpstr>
      <vt:lpstr>REMEMBER</vt:lpstr>
      <vt:lpstr>Self Directed Learning</vt:lpstr>
      <vt:lpstr>CHEAT SHEETS!</vt:lpstr>
      <vt:lpstr>Citation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</dc:title>
  <dc:creator>Microsoft Office User</dc:creator>
  <cp:lastModifiedBy>Microsoft Office User</cp:lastModifiedBy>
  <cp:revision>96</cp:revision>
  <dcterms:created xsi:type="dcterms:W3CDTF">2017-04-26T09:07:42Z</dcterms:created>
  <dcterms:modified xsi:type="dcterms:W3CDTF">2017-07-03T14:22:23Z</dcterms:modified>
</cp:coreProperties>
</file>

<file path=docProps/thumbnail.jpeg>
</file>